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8"/>
  </p:notesMasterIdLst>
  <p:sldIdLst>
    <p:sldId id="688" r:id="rId5"/>
    <p:sldId id="686" r:id="rId6"/>
    <p:sldId id="689" r:id="rId7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33DF07E-FF4A-41D4-B9E6-624FAC36AB47}" v="16" dt="2025-11-14T09:34:39.3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0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el Pankhurst" userId="6b1993cc-3ad3-453a-a568-fa5c288adad2" providerId="ADAL" clId="{7CEF5E19-F753-4B81-B54D-4B11D1EA5570}"/>
    <pc:docChg chg="custSel addSld delSld modSld">
      <pc:chgData name="Joel Pankhurst" userId="6b1993cc-3ad3-453a-a568-fa5c288adad2" providerId="ADAL" clId="{7CEF5E19-F753-4B81-B54D-4B11D1EA5570}" dt="2025-11-14T09:36:04.502" v="111" actId="14100"/>
      <pc:docMkLst>
        <pc:docMk/>
      </pc:docMkLst>
      <pc:sldChg chg="addSp delSp modSp del mod">
        <pc:chgData name="Joel Pankhurst" userId="6b1993cc-3ad3-453a-a568-fa5c288adad2" providerId="ADAL" clId="{7CEF5E19-F753-4B81-B54D-4B11D1EA5570}" dt="2025-11-14T08:31:22.988" v="72" actId="2696"/>
        <pc:sldMkLst>
          <pc:docMk/>
          <pc:sldMk cId="2430429463" sldId="685"/>
        </pc:sldMkLst>
        <pc:spChg chg="mod">
          <ac:chgData name="Joel Pankhurst" userId="6b1993cc-3ad3-453a-a568-fa5c288adad2" providerId="ADAL" clId="{7CEF5E19-F753-4B81-B54D-4B11D1EA5570}" dt="2025-11-14T05:36:09.987" v="28" actId="20577"/>
          <ac:spMkLst>
            <pc:docMk/>
            <pc:sldMk cId="2430429463" sldId="685"/>
            <ac:spMk id="12" creationId="{3B720111-9041-4B21-B7F0-51D820194D5B}"/>
          </ac:spMkLst>
        </pc:spChg>
        <pc:graphicFrameChg chg="add mod modGraphic">
          <ac:chgData name="Joel Pankhurst" userId="6b1993cc-3ad3-453a-a568-fa5c288adad2" providerId="ADAL" clId="{7CEF5E19-F753-4B81-B54D-4B11D1EA5570}" dt="2025-11-14T05:41:58.630" v="62"/>
          <ac:graphicFrameMkLst>
            <pc:docMk/>
            <pc:sldMk cId="2430429463" sldId="685"/>
            <ac:graphicFrameMk id="2" creationId="{EE18597A-6780-24CE-15B5-179885F77262}"/>
          </ac:graphicFrameMkLst>
        </pc:graphicFrameChg>
        <pc:graphicFrameChg chg="del modGraphic">
          <ac:chgData name="Joel Pankhurst" userId="6b1993cc-3ad3-453a-a568-fa5c288adad2" providerId="ADAL" clId="{7CEF5E19-F753-4B81-B54D-4B11D1EA5570}" dt="2025-11-14T05:35:38.121" v="2" actId="478"/>
          <ac:graphicFrameMkLst>
            <pc:docMk/>
            <pc:sldMk cId="2430429463" sldId="685"/>
            <ac:graphicFrameMk id="3" creationId="{8A39319B-03D4-4827-ABA0-D6ED7C41BCCD}"/>
          </ac:graphicFrameMkLst>
        </pc:graphicFrameChg>
        <pc:picChg chg="del">
          <ac:chgData name="Joel Pankhurst" userId="6b1993cc-3ad3-453a-a568-fa5c288adad2" providerId="ADAL" clId="{7CEF5E19-F753-4B81-B54D-4B11D1EA5570}" dt="2025-11-14T05:35:42.257" v="4" actId="478"/>
          <ac:picMkLst>
            <pc:docMk/>
            <pc:sldMk cId="2430429463" sldId="685"/>
            <ac:picMk id="6" creationId="{F1A406D3-0CF8-40B2-9109-F73D4D697407}"/>
          </ac:picMkLst>
        </pc:picChg>
        <pc:picChg chg="del">
          <ac:chgData name="Joel Pankhurst" userId="6b1993cc-3ad3-453a-a568-fa5c288adad2" providerId="ADAL" clId="{7CEF5E19-F753-4B81-B54D-4B11D1EA5570}" dt="2025-11-14T05:35:44.299" v="5" actId="478"/>
          <ac:picMkLst>
            <pc:docMk/>
            <pc:sldMk cId="2430429463" sldId="685"/>
            <ac:picMk id="7" creationId="{86E572E3-39B7-4411-9016-7827FD220B82}"/>
          </ac:picMkLst>
        </pc:picChg>
        <pc:picChg chg="del">
          <ac:chgData name="Joel Pankhurst" userId="6b1993cc-3ad3-453a-a568-fa5c288adad2" providerId="ADAL" clId="{7CEF5E19-F753-4B81-B54D-4B11D1EA5570}" dt="2025-11-14T05:35:46.426" v="6" actId="478"/>
          <ac:picMkLst>
            <pc:docMk/>
            <pc:sldMk cId="2430429463" sldId="685"/>
            <ac:picMk id="8" creationId="{0BA1B923-E1CB-4245-A522-EA2676EED99F}"/>
          </ac:picMkLst>
        </pc:picChg>
        <pc:picChg chg="del">
          <ac:chgData name="Joel Pankhurst" userId="6b1993cc-3ad3-453a-a568-fa5c288adad2" providerId="ADAL" clId="{7CEF5E19-F753-4B81-B54D-4B11D1EA5570}" dt="2025-11-14T05:35:48.256" v="7" actId="478"/>
          <ac:picMkLst>
            <pc:docMk/>
            <pc:sldMk cId="2430429463" sldId="685"/>
            <ac:picMk id="9" creationId="{DB91C87A-D9C4-4E9A-AAEE-4F056172F731}"/>
          </ac:picMkLst>
        </pc:picChg>
        <pc:picChg chg="del">
          <ac:chgData name="Joel Pankhurst" userId="6b1993cc-3ad3-453a-a568-fa5c288adad2" providerId="ADAL" clId="{7CEF5E19-F753-4B81-B54D-4B11D1EA5570}" dt="2025-11-14T05:35:40.257" v="3" actId="478"/>
          <ac:picMkLst>
            <pc:docMk/>
            <pc:sldMk cId="2430429463" sldId="685"/>
            <ac:picMk id="10" creationId="{429F3C9C-9932-482B-880E-42460F47D310}"/>
          </ac:picMkLst>
        </pc:picChg>
      </pc:sldChg>
      <pc:sldChg chg="del">
        <pc:chgData name="Joel Pankhurst" userId="6b1993cc-3ad3-453a-a568-fa5c288adad2" providerId="ADAL" clId="{7CEF5E19-F753-4B81-B54D-4B11D1EA5570}" dt="2025-11-14T05:38:09.332" v="37" actId="47"/>
        <pc:sldMkLst>
          <pc:docMk/>
          <pc:sldMk cId="613143468" sldId="686"/>
        </pc:sldMkLst>
      </pc:sldChg>
      <pc:sldChg chg="addSp delSp modSp add mod">
        <pc:chgData name="Joel Pankhurst" userId="6b1993cc-3ad3-453a-a568-fa5c288adad2" providerId="ADAL" clId="{7CEF5E19-F753-4B81-B54D-4B11D1EA5570}" dt="2025-11-14T09:35:23.360" v="108" actId="14100"/>
        <pc:sldMkLst>
          <pc:docMk/>
          <pc:sldMk cId="2260472757" sldId="686"/>
        </pc:sldMkLst>
        <pc:graphicFrameChg chg="del">
          <ac:chgData name="Joel Pankhurst" userId="6b1993cc-3ad3-453a-a568-fa5c288adad2" providerId="ADAL" clId="{7CEF5E19-F753-4B81-B54D-4B11D1EA5570}" dt="2025-11-14T05:38:58.916" v="42" actId="478"/>
          <ac:graphicFrameMkLst>
            <pc:docMk/>
            <pc:sldMk cId="2260472757" sldId="686"/>
            <ac:graphicFrameMk id="2" creationId="{69A5B1AA-C08E-6123-B9AD-A650440C75E6}"/>
          </ac:graphicFrameMkLst>
        </pc:graphicFrameChg>
        <pc:graphicFrameChg chg="add mod modGraphic">
          <ac:chgData name="Joel Pankhurst" userId="6b1993cc-3ad3-453a-a568-fa5c288adad2" providerId="ADAL" clId="{7CEF5E19-F753-4B81-B54D-4B11D1EA5570}" dt="2025-11-14T09:35:23.360" v="108" actId="14100"/>
          <ac:graphicFrameMkLst>
            <pc:docMk/>
            <pc:sldMk cId="2260472757" sldId="686"/>
            <ac:graphicFrameMk id="2" creationId="{D7C69CB0-814E-4D5A-9F36-911EFCAA9DD3}"/>
          </ac:graphicFrameMkLst>
        </pc:graphicFrameChg>
        <pc:graphicFrameChg chg="add del mod modGraphic">
          <ac:chgData name="Joel Pankhurst" userId="6b1993cc-3ad3-453a-a568-fa5c288adad2" providerId="ADAL" clId="{7CEF5E19-F753-4B81-B54D-4B11D1EA5570}" dt="2025-11-14T08:31:49.440" v="73" actId="478"/>
          <ac:graphicFrameMkLst>
            <pc:docMk/>
            <pc:sldMk cId="2260472757" sldId="686"/>
            <ac:graphicFrameMk id="3" creationId="{05F9715B-4E5C-68F5-126D-B78744095E99}"/>
          </ac:graphicFrameMkLst>
        </pc:graphicFrameChg>
      </pc:sldChg>
      <pc:sldChg chg="del">
        <pc:chgData name="Joel Pankhurst" userId="6b1993cc-3ad3-453a-a568-fa5c288adad2" providerId="ADAL" clId="{7CEF5E19-F753-4B81-B54D-4B11D1EA5570}" dt="2025-11-14T05:38:10.528" v="38" actId="47"/>
        <pc:sldMkLst>
          <pc:docMk/>
          <pc:sldMk cId="3051434769" sldId="687"/>
        </pc:sldMkLst>
      </pc:sldChg>
      <pc:sldChg chg="addSp delSp modSp add del mod">
        <pc:chgData name="Joel Pankhurst" userId="6b1993cc-3ad3-453a-a568-fa5c288adad2" providerId="ADAL" clId="{7CEF5E19-F753-4B81-B54D-4B11D1EA5570}" dt="2025-11-14T09:18:04.968" v="80" actId="47"/>
        <pc:sldMkLst>
          <pc:docMk/>
          <pc:sldMk cId="3751257599" sldId="687"/>
        </pc:sldMkLst>
        <pc:graphicFrameChg chg="add mod modGraphic">
          <ac:chgData name="Joel Pankhurst" userId="6b1993cc-3ad3-453a-a568-fa5c288adad2" providerId="ADAL" clId="{7CEF5E19-F753-4B81-B54D-4B11D1EA5570}" dt="2025-11-14T05:42:19.497" v="63" actId="14100"/>
          <ac:graphicFrameMkLst>
            <pc:docMk/>
            <pc:sldMk cId="3751257599" sldId="687"/>
            <ac:graphicFrameMk id="2" creationId="{A7EF8238-34CC-AF4B-A255-D8F82C033149}"/>
          </ac:graphicFrameMkLst>
        </pc:graphicFrameChg>
        <pc:graphicFrameChg chg="del">
          <ac:chgData name="Joel Pankhurst" userId="6b1993cc-3ad3-453a-a568-fa5c288adad2" providerId="ADAL" clId="{7CEF5E19-F753-4B81-B54D-4B11D1EA5570}" dt="2025-11-14T05:40:00.697" v="50" actId="478"/>
          <ac:graphicFrameMkLst>
            <pc:docMk/>
            <pc:sldMk cId="3751257599" sldId="687"/>
            <ac:graphicFrameMk id="3" creationId="{2120D21A-1504-4A5B-0B59-2E569F967A06}"/>
          </ac:graphicFrameMkLst>
        </pc:graphicFrameChg>
      </pc:sldChg>
      <pc:sldChg chg="addSp delSp modSp add mod">
        <pc:chgData name="Joel Pankhurst" userId="6b1993cc-3ad3-453a-a568-fa5c288adad2" providerId="ADAL" clId="{7CEF5E19-F753-4B81-B54D-4B11D1EA5570}" dt="2025-11-14T09:36:04.502" v="111" actId="14100"/>
        <pc:sldMkLst>
          <pc:docMk/>
          <pc:sldMk cId="2610781748" sldId="688"/>
        </pc:sldMkLst>
        <pc:graphicFrameChg chg="del">
          <ac:chgData name="Joel Pankhurst" userId="6b1993cc-3ad3-453a-a568-fa5c288adad2" providerId="ADAL" clId="{7CEF5E19-F753-4B81-B54D-4B11D1EA5570}" dt="2025-11-14T08:30:09.368" v="65" actId="478"/>
          <ac:graphicFrameMkLst>
            <pc:docMk/>
            <pc:sldMk cId="2610781748" sldId="688"/>
            <ac:graphicFrameMk id="2" creationId="{A9F89A10-83F8-9F99-6D1C-62822C2881F5}"/>
          </ac:graphicFrameMkLst>
        </pc:graphicFrameChg>
        <pc:graphicFrameChg chg="add mod modGraphic">
          <ac:chgData name="Joel Pankhurst" userId="6b1993cc-3ad3-453a-a568-fa5c288adad2" providerId="ADAL" clId="{7CEF5E19-F753-4B81-B54D-4B11D1EA5570}" dt="2025-11-14T09:36:04.502" v="111" actId="14100"/>
          <ac:graphicFrameMkLst>
            <pc:docMk/>
            <pc:sldMk cId="2610781748" sldId="688"/>
            <ac:graphicFrameMk id="3" creationId="{CFDFCCEF-764D-4F0B-B9CE-9EBEAF756F0D}"/>
          </ac:graphicFrameMkLst>
        </pc:graphicFrameChg>
      </pc:sldChg>
      <pc:sldChg chg="add del">
        <pc:chgData name="Joel Pankhurst" userId="6b1993cc-3ad3-453a-a568-fa5c288adad2" providerId="ADAL" clId="{7CEF5E19-F753-4B81-B54D-4B11D1EA5570}" dt="2025-11-14T05:38:07.245" v="36" actId="47"/>
        <pc:sldMkLst>
          <pc:docMk/>
          <pc:sldMk cId="2770422781" sldId="688"/>
        </pc:sldMkLst>
      </pc:sldChg>
      <pc:sldChg chg="addSp delSp modSp add mod">
        <pc:chgData name="Joel Pankhurst" userId="6b1993cc-3ad3-453a-a568-fa5c288adad2" providerId="ADAL" clId="{7CEF5E19-F753-4B81-B54D-4B11D1EA5570}" dt="2025-11-14T09:35:41.642" v="110" actId="14100"/>
        <pc:sldMkLst>
          <pc:docMk/>
          <pc:sldMk cId="755428496" sldId="689"/>
        </pc:sldMkLst>
        <pc:graphicFrameChg chg="del">
          <ac:chgData name="Joel Pankhurst" userId="6b1993cc-3ad3-453a-a568-fa5c288adad2" providerId="ADAL" clId="{7CEF5E19-F753-4B81-B54D-4B11D1EA5570}" dt="2025-11-14T09:20:42.667" v="82" actId="478"/>
          <ac:graphicFrameMkLst>
            <pc:docMk/>
            <pc:sldMk cId="755428496" sldId="689"/>
            <ac:graphicFrameMk id="2" creationId="{80D32F4F-EC37-0525-21A4-831847E462DC}"/>
          </ac:graphicFrameMkLst>
        </pc:graphicFrameChg>
        <pc:graphicFrameChg chg="add mod modGraphic">
          <ac:chgData name="Joel Pankhurst" userId="6b1993cc-3ad3-453a-a568-fa5c288adad2" providerId="ADAL" clId="{7CEF5E19-F753-4B81-B54D-4B11D1EA5570}" dt="2025-11-14T09:35:41.642" v="110" actId="14100"/>
          <ac:graphicFrameMkLst>
            <pc:docMk/>
            <pc:sldMk cId="755428496" sldId="689"/>
            <ac:graphicFrameMk id="3" creationId="{AFFC91AF-42B7-BB23-5F75-CD51DEEA2057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4F4B47-6E64-43C5-B5BB-9B3CD5213951}" type="datetimeFigureOut">
              <a:rPr lang="en-GB" smtClean="0"/>
              <a:t>11/09/2026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4A3625-2A7B-4DCE-AABD-C6B4A3C317F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33175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4DF1E4-B43B-F7E7-AD1B-EBFBCC67A9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C6245B-59C7-1DA7-9953-F52DCAA778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36DD38-3519-1970-36E8-F40968A138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0A48C4-08B8-1105-DF49-FE509705A8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5E6F85-FCB1-4958-87C5-6A63FA15AD4D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22123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E3B45-3FAE-D39E-4237-5D0E8D6370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FC28A5-9270-6304-43D1-3BF28C8C4B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84F9B4-6F9C-0651-1D28-DCF23A0826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6AEC40-9D3E-1F0A-F4D6-C34BE10D68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5E6F85-FCB1-4958-87C5-6A63FA15AD4D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24943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EACADD-DF63-ABF6-FACA-CB82AD0A7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0F5C7D-F342-CEF7-E770-74243BD509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371D9C-EF6C-12E5-AA60-6E106DAF1C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8E086C-5884-4F6D-A650-0F3CA427DE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5E6F85-FCB1-4958-87C5-6A63FA15AD4D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11659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le of green broccoli&#10;&#10;Description automatically generated">
            <a:extLst>
              <a:ext uri="{FF2B5EF4-FFF2-40B4-BE49-F238E27FC236}">
                <a16:creationId xmlns:a16="http://schemas.microsoft.com/office/drawing/2014/main" id="{6A085270-A915-1D4B-9FAE-AB5D66AFD40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3A64BE2-DCBB-41A9-AFE3-B977CB8CDA5E}"/>
              </a:ext>
            </a:extLst>
          </p:cNvPr>
          <p:cNvSpPr/>
          <p:nvPr userDrawn="1"/>
        </p:nvSpPr>
        <p:spPr>
          <a:xfrm>
            <a:off x="1918671" y="1763751"/>
            <a:ext cx="8354660" cy="3330498"/>
          </a:xfrm>
          <a:prstGeom prst="rect">
            <a:avLst/>
          </a:prstGeom>
          <a:solidFill>
            <a:srgbClr val="F9F8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9" name="Picture 8" descr="A picture containing food, clock&#10;&#10;Description automatically generated">
            <a:extLst>
              <a:ext uri="{FF2B5EF4-FFF2-40B4-BE49-F238E27FC236}">
                <a16:creationId xmlns:a16="http://schemas.microsoft.com/office/drawing/2014/main" id="{B83507E9-EAB7-1C4B-838F-8EE232E1B30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8476" y="2044306"/>
            <a:ext cx="1755049" cy="428730"/>
          </a:xfrm>
          <a:prstGeom prst="rect">
            <a:avLst/>
          </a:prstGeom>
        </p:spPr>
      </p:pic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812959E8-E4A9-6F4B-A1B7-7366102977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07443" y="3003840"/>
            <a:ext cx="7377113" cy="138112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1" i="0" cap="all" baseline="0">
                <a:solidFill>
                  <a:srgbClr val="3C3834"/>
                </a:solidFill>
                <a:latin typeface="Montserrat" pitchFamily="2" charset="77"/>
              </a:defRPr>
            </a:lvl1pPr>
            <a:lvl2pPr marL="457200" indent="0">
              <a:buNone/>
              <a:defRPr b="1" i="0">
                <a:latin typeface="Montserrat" pitchFamily="2" charset="77"/>
              </a:defRPr>
            </a:lvl2pPr>
            <a:lvl3pPr marL="914400" indent="0">
              <a:buNone/>
              <a:defRPr b="1" i="0">
                <a:latin typeface="Montserrat" pitchFamily="2" charset="77"/>
              </a:defRPr>
            </a:lvl3pPr>
            <a:lvl4pPr marL="1371600" indent="0">
              <a:buNone/>
              <a:defRPr b="1" i="0">
                <a:latin typeface="Montserrat" pitchFamily="2" charset="77"/>
              </a:defRPr>
            </a:lvl4pPr>
            <a:lvl5pPr marL="1828800" indent="0">
              <a:buNone/>
              <a:defRPr b="1" i="0">
                <a:latin typeface="Montserrat" pitchFamily="2" charset="77"/>
              </a:defRPr>
            </a:lvl5pPr>
          </a:lstStyle>
          <a:p>
            <a:pPr lvl="0"/>
            <a:r>
              <a:rPr lang="en-GB" dirty="0"/>
              <a:t>INSERT YOUR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04892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unch of vegetables on a cutting board&#10;&#10;Description automatically generated">
            <a:extLst>
              <a:ext uri="{FF2B5EF4-FFF2-40B4-BE49-F238E27FC236}">
                <a16:creationId xmlns:a16="http://schemas.microsoft.com/office/drawing/2014/main" id="{AE74F313-54B8-1B46-95BE-72110E2D130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2BEE4CE-642F-4BFA-9616-78E46F281885}"/>
              </a:ext>
            </a:extLst>
          </p:cNvPr>
          <p:cNvSpPr/>
          <p:nvPr userDrawn="1"/>
        </p:nvSpPr>
        <p:spPr>
          <a:xfrm>
            <a:off x="1918671" y="1763751"/>
            <a:ext cx="8354660" cy="3330498"/>
          </a:xfrm>
          <a:prstGeom prst="rect">
            <a:avLst/>
          </a:prstGeom>
          <a:solidFill>
            <a:srgbClr val="F9F8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 descr="A picture containing food, clock&#10;&#10;Description automatically generated">
            <a:extLst>
              <a:ext uri="{FF2B5EF4-FFF2-40B4-BE49-F238E27FC236}">
                <a16:creationId xmlns:a16="http://schemas.microsoft.com/office/drawing/2014/main" id="{BDE2C6D3-B6C7-4B08-ACB1-39C159C5566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8476" y="2044306"/>
            <a:ext cx="1755049" cy="428730"/>
          </a:xfrm>
          <a:prstGeom prst="rect">
            <a:avLst/>
          </a:prstGeom>
        </p:spPr>
      </p:pic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ED0D392E-1762-4E03-9076-E6FF4A7FCA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07443" y="3003840"/>
            <a:ext cx="7377113" cy="138112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1" i="0" cap="all" baseline="0">
                <a:solidFill>
                  <a:srgbClr val="3C3834"/>
                </a:solidFill>
                <a:latin typeface="Montserrat" pitchFamily="2" charset="77"/>
              </a:defRPr>
            </a:lvl1pPr>
            <a:lvl2pPr marL="457200" indent="0">
              <a:buNone/>
              <a:defRPr b="1" i="0">
                <a:latin typeface="Montserrat" pitchFamily="2" charset="77"/>
              </a:defRPr>
            </a:lvl2pPr>
            <a:lvl3pPr marL="914400" indent="0">
              <a:buNone/>
              <a:defRPr b="1" i="0">
                <a:latin typeface="Montserrat" pitchFamily="2" charset="77"/>
              </a:defRPr>
            </a:lvl3pPr>
            <a:lvl4pPr marL="1371600" indent="0">
              <a:buNone/>
              <a:defRPr b="1" i="0">
                <a:latin typeface="Montserrat" pitchFamily="2" charset="77"/>
              </a:defRPr>
            </a:lvl4pPr>
            <a:lvl5pPr marL="1828800" indent="0">
              <a:buNone/>
              <a:defRPr b="1" i="0">
                <a:latin typeface="Montserrat" pitchFamily="2" charset="77"/>
              </a:defRPr>
            </a:lvl5pPr>
          </a:lstStyle>
          <a:p>
            <a:pPr lvl="0"/>
            <a:r>
              <a:rPr lang="en-GB" dirty="0"/>
              <a:t>INSERT YOUR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872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late of food&#10;&#10;Description automatically generated">
            <a:extLst>
              <a:ext uri="{FF2B5EF4-FFF2-40B4-BE49-F238E27FC236}">
                <a16:creationId xmlns:a16="http://schemas.microsoft.com/office/drawing/2014/main" id="{EAEEC24D-B449-1548-ADD2-7ED0886E59C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3D3F473-2A46-45EE-B9DD-8066FB4126F5}"/>
              </a:ext>
            </a:extLst>
          </p:cNvPr>
          <p:cNvSpPr/>
          <p:nvPr userDrawn="1"/>
        </p:nvSpPr>
        <p:spPr>
          <a:xfrm>
            <a:off x="1918671" y="1763751"/>
            <a:ext cx="8354660" cy="3330498"/>
          </a:xfrm>
          <a:prstGeom prst="rect">
            <a:avLst/>
          </a:prstGeom>
          <a:solidFill>
            <a:srgbClr val="F9F8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 descr="A picture containing food, clock&#10;&#10;Description automatically generated">
            <a:extLst>
              <a:ext uri="{FF2B5EF4-FFF2-40B4-BE49-F238E27FC236}">
                <a16:creationId xmlns:a16="http://schemas.microsoft.com/office/drawing/2014/main" id="{CECBECE5-7C2A-493F-BF17-E81FFDA3B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8476" y="2044306"/>
            <a:ext cx="1755049" cy="428730"/>
          </a:xfrm>
          <a:prstGeom prst="rect">
            <a:avLst/>
          </a:prstGeom>
        </p:spPr>
      </p:pic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869A6117-EF9D-40A3-B73D-039C10AA63E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07443" y="3003840"/>
            <a:ext cx="7377113" cy="138112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1" i="0" cap="all" baseline="0">
                <a:solidFill>
                  <a:srgbClr val="3C3834"/>
                </a:solidFill>
                <a:latin typeface="Montserrat" pitchFamily="2" charset="77"/>
              </a:defRPr>
            </a:lvl1pPr>
            <a:lvl2pPr marL="457200" indent="0">
              <a:buNone/>
              <a:defRPr b="1" i="0">
                <a:latin typeface="Montserrat" pitchFamily="2" charset="77"/>
              </a:defRPr>
            </a:lvl2pPr>
            <a:lvl3pPr marL="914400" indent="0">
              <a:buNone/>
              <a:defRPr b="1" i="0">
                <a:latin typeface="Montserrat" pitchFamily="2" charset="77"/>
              </a:defRPr>
            </a:lvl3pPr>
            <a:lvl4pPr marL="1371600" indent="0">
              <a:buNone/>
              <a:defRPr b="1" i="0">
                <a:latin typeface="Montserrat" pitchFamily="2" charset="77"/>
              </a:defRPr>
            </a:lvl4pPr>
            <a:lvl5pPr marL="1828800" indent="0">
              <a:buNone/>
              <a:defRPr b="1" i="0">
                <a:latin typeface="Montserrat" pitchFamily="2" charset="77"/>
              </a:defRPr>
            </a:lvl5pPr>
          </a:lstStyle>
          <a:p>
            <a:pPr lvl="0"/>
            <a:r>
              <a:rPr lang="en-GB" dirty="0"/>
              <a:t>INSERT YOUR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8227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le of fresh fruit and vegetables&#10;&#10;Description automatically generated">
            <a:extLst>
              <a:ext uri="{FF2B5EF4-FFF2-40B4-BE49-F238E27FC236}">
                <a16:creationId xmlns:a16="http://schemas.microsoft.com/office/drawing/2014/main" id="{48BA4091-54B1-FE43-8490-95DB7346C63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6F8FF06-62D1-4F8B-B92C-4A91756BE0F9}"/>
              </a:ext>
            </a:extLst>
          </p:cNvPr>
          <p:cNvSpPr/>
          <p:nvPr userDrawn="1"/>
        </p:nvSpPr>
        <p:spPr>
          <a:xfrm>
            <a:off x="1918671" y="1763751"/>
            <a:ext cx="8354660" cy="3330498"/>
          </a:xfrm>
          <a:prstGeom prst="rect">
            <a:avLst/>
          </a:prstGeom>
          <a:solidFill>
            <a:srgbClr val="F9F8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7" name="Picture 6" descr="A picture containing food, clock&#10;&#10;Description automatically generated">
            <a:extLst>
              <a:ext uri="{FF2B5EF4-FFF2-40B4-BE49-F238E27FC236}">
                <a16:creationId xmlns:a16="http://schemas.microsoft.com/office/drawing/2014/main" id="{0A7748C6-44BB-45FD-A4BD-D6E456F093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8476" y="2044306"/>
            <a:ext cx="1755049" cy="428730"/>
          </a:xfrm>
          <a:prstGeom prst="rect">
            <a:avLst/>
          </a:prstGeom>
        </p:spPr>
      </p:pic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EF56B1DD-CC8B-4262-B6A1-DD2174FC093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07443" y="3003840"/>
            <a:ext cx="7377113" cy="138112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1" i="0" cap="all" baseline="0">
                <a:solidFill>
                  <a:srgbClr val="3C3834"/>
                </a:solidFill>
                <a:latin typeface="Montserrat" pitchFamily="2" charset="77"/>
              </a:defRPr>
            </a:lvl1pPr>
            <a:lvl2pPr marL="457200" indent="0">
              <a:buNone/>
              <a:defRPr b="1" i="0">
                <a:latin typeface="Montserrat" pitchFamily="2" charset="77"/>
              </a:defRPr>
            </a:lvl2pPr>
            <a:lvl3pPr marL="914400" indent="0">
              <a:buNone/>
              <a:defRPr b="1" i="0">
                <a:latin typeface="Montserrat" pitchFamily="2" charset="77"/>
              </a:defRPr>
            </a:lvl3pPr>
            <a:lvl4pPr marL="1371600" indent="0">
              <a:buNone/>
              <a:defRPr b="1" i="0">
                <a:latin typeface="Montserrat" pitchFamily="2" charset="77"/>
              </a:defRPr>
            </a:lvl4pPr>
            <a:lvl5pPr marL="1828800" indent="0">
              <a:buNone/>
              <a:defRPr b="1" i="0">
                <a:latin typeface="Montserrat" pitchFamily="2" charset="77"/>
              </a:defRPr>
            </a:lvl5pPr>
          </a:lstStyle>
          <a:p>
            <a:pPr lvl="0"/>
            <a:r>
              <a:rPr lang="en-GB" dirty="0"/>
              <a:t>INSERT YOUR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557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1">
            <a:extLst>
              <a:ext uri="{FF2B5EF4-FFF2-40B4-BE49-F238E27FC236}">
                <a16:creationId xmlns:a16="http://schemas.microsoft.com/office/drawing/2014/main" id="{A133D8FF-9071-2E43-9653-CF3DD075BB6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04306" y="2166938"/>
            <a:ext cx="5559424" cy="2959100"/>
          </a:xfrm>
          <a:prstGeom prst="rect">
            <a:avLst/>
          </a:prstGeom>
        </p:spPr>
        <p:txBody>
          <a:bodyPr/>
          <a:lstStyle>
            <a:lvl1pPr marL="285750" marR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D8117D"/>
              </a:buClr>
              <a:buSzTx/>
              <a:buFont typeface="Arial" panose="020B0604020202020204" pitchFamily="34" charset="0"/>
              <a:buChar char="•"/>
              <a:tabLst/>
              <a:defRPr sz="1400" b="0" i="0">
                <a:solidFill>
                  <a:srgbClr val="3C3834"/>
                </a:solidFill>
                <a:latin typeface="Montserrat" pitchFamily="2" charset="77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D8117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edit Master text styles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D8117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edit Master text styles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D8117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edit Master text styles</a:t>
            </a:r>
          </a:p>
          <a:p>
            <a:pPr lvl="0"/>
            <a:endParaRPr lang="en-GB" dirty="0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92C874E6-3F46-CA48-AC86-4F86FF9EE5E1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7001931" y="0"/>
            <a:ext cx="5189537" cy="6858000"/>
          </a:xfrm>
          <a:custGeom>
            <a:avLst/>
            <a:gdLst>
              <a:gd name="connsiteX0" fmla="*/ 3285069 w 5189537"/>
              <a:gd name="connsiteY0" fmla="*/ 5953991 h 6858000"/>
              <a:gd name="connsiteX1" fmla="*/ 3285069 w 5189537"/>
              <a:gd name="connsiteY1" fmla="*/ 6504709 h 6858000"/>
              <a:gd name="connsiteX2" fmla="*/ 4802142 w 5189537"/>
              <a:gd name="connsiteY2" fmla="*/ 6504709 h 6858000"/>
              <a:gd name="connsiteX3" fmla="*/ 4802142 w 5189537"/>
              <a:gd name="connsiteY3" fmla="*/ 5953991 h 6858000"/>
              <a:gd name="connsiteX4" fmla="*/ 0 w 5189537"/>
              <a:gd name="connsiteY4" fmla="*/ 0 h 6858000"/>
              <a:gd name="connsiteX5" fmla="*/ 5189537 w 5189537"/>
              <a:gd name="connsiteY5" fmla="*/ 0 h 6858000"/>
              <a:gd name="connsiteX6" fmla="*/ 5189537 w 5189537"/>
              <a:gd name="connsiteY6" fmla="*/ 6858000 h 6858000"/>
              <a:gd name="connsiteX7" fmla="*/ 0 w 5189537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89537" h="6858000">
                <a:moveTo>
                  <a:pt x="3285069" y="5953991"/>
                </a:moveTo>
                <a:lnTo>
                  <a:pt x="3285069" y="6504709"/>
                </a:lnTo>
                <a:lnTo>
                  <a:pt x="4802142" y="6504709"/>
                </a:lnTo>
                <a:lnTo>
                  <a:pt x="4802142" y="5953991"/>
                </a:lnTo>
                <a:close/>
                <a:moveTo>
                  <a:pt x="0" y="0"/>
                </a:moveTo>
                <a:lnTo>
                  <a:pt x="5189537" y="0"/>
                </a:lnTo>
                <a:lnTo>
                  <a:pt x="5189537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defRPr sz="1800" b="0" i="0">
                <a:solidFill>
                  <a:srgbClr val="3C3834"/>
                </a:solidFill>
                <a:latin typeface="Montserrat Medium" pitchFamily="2" charset="77"/>
              </a:defRPr>
            </a:lvl1pPr>
          </a:lstStyle>
          <a:p>
            <a:r>
              <a:rPr lang="en-US" dirty="0"/>
              <a:t>Insert your image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DD8E95-D1DB-8845-9CD5-CF7D0A49F0FC}"/>
              </a:ext>
            </a:extLst>
          </p:cNvPr>
          <p:cNvSpPr txBox="1"/>
          <p:nvPr userDrawn="1"/>
        </p:nvSpPr>
        <p:spPr>
          <a:xfrm>
            <a:off x="604306" y="1329019"/>
            <a:ext cx="5559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0" i="0" u="none" strike="noStrike" kern="1200" dirty="0">
                <a:solidFill>
                  <a:srgbClr val="D8117D"/>
                </a:solidFill>
                <a:effectLst/>
                <a:latin typeface="Montserrat Medium" pitchFamily="2" charset="77"/>
                <a:ea typeface="+mn-ea"/>
                <a:cs typeface="+mn-cs"/>
              </a:rPr>
              <a:t>AGENDA</a:t>
            </a:r>
            <a:endParaRPr lang="en-US" sz="2400" b="0" i="0" dirty="0">
              <a:solidFill>
                <a:srgbClr val="D8117D"/>
              </a:solidFill>
              <a:latin typeface="Montserrat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265027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whiteboard&#10;&#10;Description automatically generated">
            <a:extLst>
              <a:ext uri="{FF2B5EF4-FFF2-40B4-BE49-F238E27FC236}">
                <a16:creationId xmlns:a16="http://schemas.microsoft.com/office/drawing/2014/main" id="{96FCD3C1-BAC0-4E4E-A9EC-05E52113532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F3522E6-AAFD-5D4B-98D1-993EBAE3B002}"/>
              </a:ext>
            </a:extLst>
          </p:cNvPr>
          <p:cNvSpPr/>
          <p:nvPr userDrawn="1"/>
        </p:nvSpPr>
        <p:spPr>
          <a:xfrm flipH="1">
            <a:off x="532967" y="898813"/>
            <a:ext cx="11126066" cy="5060373"/>
          </a:xfrm>
          <a:prstGeom prst="rect">
            <a:avLst/>
          </a:prstGeom>
          <a:solidFill>
            <a:srgbClr val="CDC9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732DDF16-2319-2A40-952E-BE2CB482D26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7912" y="1174420"/>
            <a:ext cx="4919004" cy="48418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400" b="0" i="0" cap="all" baseline="0">
                <a:solidFill>
                  <a:srgbClr val="D8117D"/>
                </a:solidFill>
                <a:latin typeface="Montserrat Medium" pitchFamily="2" charset="77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HERE TO EDIT</a:t>
            </a:r>
            <a:endParaRPr lang="en-US" dirty="0"/>
          </a:p>
        </p:txBody>
      </p:sp>
      <p:sp>
        <p:nvSpPr>
          <p:cNvPr id="19" name="Text Placeholder 21">
            <a:extLst>
              <a:ext uri="{FF2B5EF4-FFF2-40B4-BE49-F238E27FC236}">
                <a16:creationId xmlns:a16="http://schemas.microsoft.com/office/drawing/2014/main" id="{E6BA901B-1448-2545-B22D-5FBF136D9E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7911" y="1970232"/>
            <a:ext cx="10519353" cy="29591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FontTx/>
              <a:buNone/>
              <a:defRPr sz="1400" b="0" i="0">
                <a:solidFill>
                  <a:srgbClr val="3C3834"/>
                </a:solidFill>
                <a:latin typeface="Montserrat" pitchFamily="2" charset="77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here to edit Master text</a:t>
            </a:r>
          </a:p>
        </p:txBody>
      </p:sp>
      <p:pic>
        <p:nvPicPr>
          <p:cNvPr id="16" name="Picture 15" descr="A picture containing food, clock&#10;&#10;Description automatically generated">
            <a:extLst>
              <a:ext uri="{FF2B5EF4-FFF2-40B4-BE49-F238E27FC236}">
                <a16:creationId xmlns:a16="http://schemas.microsoft.com/office/drawing/2014/main" id="{780AD137-F10D-8B40-BF13-31B4AD1351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8817" y="6075976"/>
            <a:ext cx="1229783" cy="300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685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able, beach, young, food&#10;&#10;Description automatically generated">
            <a:extLst>
              <a:ext uri="{FF2B5EF4-FFF2-40B4-BE49-F238E27FC236}">
                <a16:creationId xmlns:a16="http://schemas.microsoft.com/office/drawing/2014/main" id="{B22B8471-54B6-3348-B3DF-1A406C357BF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F3522E6-AAFD-5D4B-98D1-993EBAE3B002}"/>
              </a:ext>
            </a:extLst>
          </p:cNvPr>
          <p:cNvSpPr/>
          <p:nvPr userDrawn="1"/>
        </p:nvSpPr>
        <p:spPr>
          <a:xfrm flipH="1">
            <a:off x="532967" y="898813"/>
            <a:ext cx="11126066" cy="5060373"/>
          </a:xfrm>
          <a:prstGeom prst="rect">
            <a:avLst/>
          </a:prstGeom>
          <a:solidFill>
            <a:srgbClr val="CDC9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732DDF16-2319-2A40-952E-BE2CB482D26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7912" y="1174420"/>
            <a:ext cx="4919004" cy="48418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400" b="0" i="0" cap="all" baseline="0">
                <a:solidFill>
                  <a:srgbClr val="D8117D"/>
                </a:solidFill>
                <a:latin typeface="Montserrat Medium" pitchFamily="2" charset="77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HERE TO EDIT</a:t>
            </a:r>
            <a:endParaRPr lang="en-US" dirty="0"/>
          </a:p>
        </p:txBody>
      </p:sp>
      <p:sp>
        <p:nvSpPr>
          <p:cNvPr id="19" name="Text Placeholder 21">
            <a:extLst>
              <a:ext uri="{FF2B5EF4-FFF2-40B4-BE49-F238E27FC236}">
                <a16:creationId xmlns:a16="http://schemas.microsoft.com/office/drawing/2014/main" id="{E6BA901B-1448-2545-B22D-5FBF136D9E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7911" y="1970232"/>
            <a:ext cx="10519353" cy="29591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FontTx/>
              <a:buNone/>
              <a:defRPr sz="1400" b="0" i="0">
                <a:solidFill>
                  <a:srgbClr val="3C3834"/>
                </a:solidFill>
                <a:latin typeface="Montserrat" pitchFamily="2" charset="77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here to edit Master text</a:t>
            </a:r>
          </a:p>
        </p:txBody>
      </p:sp>
      <p:pic>
        <p:nvPicPr>
          <p:cNvPr id="16" name="Picture 15" descr="A picture containing food, clock&#10;&#10;Description automatically generated">
            <a:extLst>
              <a:ext uri="{FF2B5EF4-FFF2-40B4-BE49-F238E27FC236}">
                <a16:creationId xmlns:a16="http://schemas.microsoft.com/office/drawing/2014/main" id="{780AD137-F10D-8B40-BF13-31B4AD1351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8817" y="6075976"/>
            <a:ext cx="1229783" cy="300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2778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whiteboard, table, young, white&#10;&#10;Description automatically generated">
            <a:extLst>
              <a:ext uri="{FF2B5EF4-FFF2-40B4-BE49-F238E27FC236}">
                <a16:creationId xmlns:a16="http://schemas.microsoft.com/office/drawing/2014/main" id="{66191AA8-6FEC-104C-95FB-BF4E1C06CE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F3522E6-AAFD-5D4B-98D1-993EBAE3B002}"/>
              </a:ext>
            </a:extLst>
          </p:cNvPr>
          <p:cNvSpPr/>
          <p:nvPr userDrawn="1"/>
        </p:nvSpPr>
        <p:spPr>
          <a:xfrm flipH="1">
            <a:off x="532967" y="898813"/>
            <a:ext cx="11126066" cy="5060373"/>
          </a:xfrm>
          <a:prstGeom prst="rect">
            <a:avLst/>
          </a:prstGeom>
          <a:solidFill>
            <a:srgbClr val="CDC9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732DDF16-2319-2A40-952E-BE2CB482D26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7912" y="1174420"/>
            <a:ext cx="4919004" cy="48418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400" b="0" i="0" cap="all" baseline="0">
                <a:solidFill>
                  <a:srgbClr val="D8117D"/>
                </a:solidFill>
                <a:latin typeface="Montserrat Medium" pitchFamily="2" charset="77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HERE TO EDIT</a:t>
            </a:r>
            <a:endParaRPr lang="en-US" dirty="0"/>
          </a:p>
        </p:txBody>
      </p:sp>
      <p:sp>
        <p:nvSpPr>
          <p:cNvPr id="19" name="Text Placeholder 21">
            <a:extLst>
              <a:ext uri="{FF2B5EF4-FFF2-40B4-BE49-F238E27FC236}">
                <a16:creationId xmlns:a16="http://schemas.microsoft.com/office/drawing/2014/main" id="{E6BA901B-1448-2545-B22D-5FBF136D9E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7911" y="1970232"/>
            <a:ext cx="10519353" cy="29591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FontTx/>
              <a:buNone/>
              <a:defRPr sz="1400" b="0" i="0">
                <a:solidFill>
                  <a:srgbClr val="3C3834"/>
                </a:solidFill>
                <a:latin typeface="Montserrat" pitchFamily="2" charset="77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here to edit Master text</a:t>
            </a:r>
          </a:p>
        </p:txBody>
      </p:sp>
      <p:pic>
        <p:nvPicPr>
          <p:cNvPr id="16" name="Picture 15" descr="A picture containing food, clock&#10;&#10;Description automatically generated">
            <a:extLst>
              <a:ext uri="{FF2B5EF4-FFF2-40B4-BE49-F238E27FC236}">
                <a16:creationId xmlns:a16="http://schemas.microsoft.com/office/drawing/2014/main" id="{780AD137-F10D-8B40-BF13-31B4AD1351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8817" y="6075976"/>
            <a:ext cx="1229783" cy="300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419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59538496-1476-9D41-938E-95648518B1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F3522E6-AAFD-5D4B-98D1-993EBAE3B002}"/>
              </a:ext>
            </a:extLst>
          </p:cNvPr>
          <p:cNvSpPr/>
          <p:nvPr userDrawn="1"/>
        </p:nvSpPr>
        <p:spPr>
          <a:xfrm flipH="1">
            <a:off x="532967" y="898813"/>
            <a:ext cx="11126066" cy="5060373"/>
          </a:xfrm>
          <a:prstGeom prst="rect">
            <a:avLst/>
          </a:prstGeom>
          <a:solidFill>
            <a:srgbClr val="CDC9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732DDF16-2319-2A40-952E-BE2CB482D26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7912" y="1174420"/>
            <a:ext cx="4919004" cy="48418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400" b="0" i="0" cap="all" baseline="0">
                <a:solidFill>
                  <a:srgbClr val="D8117D"/>
                </a:solidFill>
                <a:latin typeface="Montserrat Medium" pitchFamily="2" charset="77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HERE TO EDIT</a:t>
            </a:r>
            <a:endParaRPr lang="en-US" dirty="0"/>
          </a:p>
        </p:txBody>
      </p:sp>
      <p:sp>
        <p:nvSpPr>
          <p:cNvPr id="19" name="Text Placeholder 21">
            <a:extLst>
              <a:ext uri="{FF2B5EF4-FFF2-40B4-BE49-F238E27FC236}">
                <a16:creationId xmlns:a16="http://schemas.microsoft.com/office/drawing/2014/main" id="{E6BA901B-1448-2545-B22D-5FBF136D9E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7911" y="1970232"/>
            <a:ext cx="10519353" cy="29591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FontTx/>
              <a:buNone/>
              <a:defRPr sz="1400" b="0" i="0">
                <a:solidFill>
                  <a:srgbClr val="3C3834"/>
                </a:solidFill>
                <a:latin typeface="Montserrat" pitchFamily="2" charset="77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here to edit Master text</a:t>
            </a:r>
          </a:p>
        </p:txBody>
      </p:sp>
      <p:pic>
        <p:nvPicPr>
          <p:cNvPr id="16" name="Picture 15" descr="A picture containing food, clock&#10;&#10;Description automatically generated">
            <a:extLst>
              <a:ext uri="{FF2B5EF4-FFF2-40B4-BE49-F238E27FC236}">
                <a16:creationId xmlns:a16="http://schemas.microsoft.com/office/drawing/2014/main" id="{780AD137-F10D-8B40-BF13-31B4AD1351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8817" y="6075976"/>
            <a:ext cx="1229783" cy="300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082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2D6D572F-AF92-2143-B882-54B5B47AB6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732DDF16-2319-2A40-952E-BE2CB482D26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7912" y="1174420"/>
            <a:ext cx="4919004" cy="48418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400" b="0" i="0" cap="all" baseline="0">
                <a:solidFill>
                  <a:srgbClr val="D8117D"/>
                </a:solidFill>
                <a:latin typeface="Montserrat Medium" pitchFamily="2" charset="77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HERE TO EDIT</a:t>
            </a:r>
            <a:endParaRPr lang="en-US" dirty="0"/>
          </a:p>
        </p:txBody>
      </p:sp>
      <p:sp>
        <p:nvSpPr>
          <p:cNvPr id="19" name="Text Placeholder 21">
            <a:extLst>
              <a:ext uri="{FF2B5EF4-FFF2-40B4-BE49-F238E27FC236}">
                <a16:creationId xmlns:a16="http://schemas.microsoft.com/office/drawing/2014/main" id="{E6BA901B-1448-2545-B22D-5FBF136D9E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7911" y="1970232"/>
            <a:ext cx="10519353" cy="29591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FontTx/>
              <a:buNone/>
              <a:defRPr sz="1400" b="0" i="0">
                <a:solidFill>
                  <a:srgbClr val="3C3834"/>
                </a:solidFill>
                <a:latin typeface="Montserrat" pitchFamily="2" charset="77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here to edit Master text</a:t>
            </a:r>
          </a:p>
        </p:txBody>
      </p:sp>
      <p:pic>
        <p:nvPicPr>
          <p:cNvPr id="16" name="Picture 15" descr="A picture containing food, clock&#10;&#10;Description automatically generated">
            <a:extLst>
              <a:ext uri="{FF2B5EF4-FFF2-40B4-BE49-F238E27FC236}">
                <a16:creationId xmlns:a16="http://schemas.microsoft.com/office/drawing/2014/main" id="{780AD137-F10D-8B40-BF13-31B4AD1351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8817" y="6075976"/>
            <a:ext cx="1229783" cy="300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310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sign&#10;&#10;Description automatically generated">
            <a:extLst>
              <a:ext uri="{FF2B5EF4-FFF2-40B4-BE49-F238E27FC236}">
                <a16:creationId xmlns:a16="http://schemas.microsoft.com/office/drawing/2014/main" id="{EDCBCC26-08D7-B94C-BE28-611EEFF064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732DDF16-2319-2A40-952E-BE2CB482D26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7912" y="1174420"/>
            <a:ext cx="4919004" cy="48418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400" b="0" i="0" cap="all" baseline="0">
                <a:solidFill>
                  <a:srgbClr val="D8117D"/>
                </a:solidFill>
                <a:latin typeface="Montserrat Medium" pitchFamily="2" charset="77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HERE TO EDIT</a:t>
            </a:r>
            <a:endParaRPr lang="en-US" dirty="0"/>
          </a:p>
        </p:txBody>
      </p:sp>
      <p:sp>
        <p:nvSpPr>
          <p:cNvPr id="19" name="Text Placeholder 21">
            <a:extLst>
              <a:ext uri="{FF2B5EF4-FFF2-40B4-BE49-F238E27FC236}">
                <a16:creationId xmlns:a16="http://schemas.microsoft.com/office/drawing/2014/main" id="{E6BA901B-1448-2545-B22D-5FBF136D9E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7911" y="1970232"/>
            <a:ext cx="10519353" cy="29591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FontTx/>
              <a:buNone/>
              <a:defRPr sz="1400" b="0" i="0">
                <a:solidFill>
                  <a:srgbClr val="3C3834"/>
                </a:solidFill>
                <a:latin typeface="Montserrat" pitchFamily="2" charset="77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here to edit Master text</a:t>
            </a:r>
          </a:p>
        </p:txBody>
      </p:sp>
      <p:pic>
        <p:nvPicPr>
          <p:cNvPr id="16" name="Picture 15" descr="A picture containing food, clock&#10;&#10;Description automatically generated">
            <a:extLst>
              <a:ext uri="{FF2B5EF4-FFF2-40B4-BE49-F238E27FC236}">
                <a16:creationId xmlns:a16="http://schemas.microsoft.com/office/drawing/2014/main" id="{780AD137-F10D-8B40-BF13-31B4AD1351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8817" y="6075976"/>
            <a:ext cx="1229783" cy="300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415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whiteboard, text, kite, flying&#10;&#10;Description automatically generated">
            <a:extLst>
              <a:ext uri="{FF2B5EF4-FFF2-40B4-BE49-F238E27FC236}">
                <a16:creationId xmlns:a16="http://schemas.microsoft.com/office/drawing/2014/main" id="{C29A61C8-688F-6E45-84BD-7BBC10D4F7F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732DDF16-2319-2A40-952E-BE2CB482D26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7912" y="1174420"/>
            <a:ext cx="4919004" cy="48418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400" b="0" i="0" cap="all" baseline="0">
                <a:solidFill>
                  <a:srgbClr val="D8117D"/>
                </a:solidFill>
                <a:latin typeface="Montserrat Medium" pitchFamily="2" charset="77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HERE TO EDIT</a:t>
            </a:r>
            <a:endParaRPr lang="en-US" dirty="0"/>
          </a:p>
        </p:txBody>
      </p:sp>
      <p:sp>
        <p:nvSpPr>
          <p:cNvPr id="19" name="Text Placeholder 21">
            <a:extLst>
              <a:ext uri="{FF2B5EF4-FFF2-40B4-BE49-F238E27FC236}">
                <a16:creationId xmlns:a16="http://schemas.microsoft.com/office/drawing/2014/main" id="{E6BA901B-1448-2545-B22D-5FBF136D9E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7911" y="1970232"/>
            <a:ext cx="10519353" cy="29591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FontTx/>
              <a:buNone/>
              <a:defRPr sz="1400" b="0" i="0">
                <a:solidFill>
                  <a:srgbClr val="3C3834"/>
                </a:solidFill>
                <a:latin typeface="Montserrat" pitchFamily="2" charset="77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here to edit Master text</a:t>
            </a:r>
          </a:p>
        </p:txBody>
      </p:sp>
      <p:pic>
        <p:nvPicPr>
          <p:cNvPr id="16" name="Picture 15" descr="A picture containing food, clock&#10;&#10;Description automatically generated">
            <a:extLst>
              <a:ext uri="{FF2B5EF4-FFF2-40B4-BE49-F238E27FC236}">
                <a16:creationId xmlns:a16="http://schemas.microsoft.com/office/drawing/2014/main" id="{780AD137-F10D-8B40-BF13-31B4AD1351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8817" y="6075976"/>
            <a:ext cx="1229783" cy="300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22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whiteboard&#10;&#10;Description automatically generated">
            <a:extLst>
              <a:ext uri="{FF2B5EF4-FFF2-40B4-BE49-F238E27FC236}">
                <a16:creationId xmlns:a16="http://schemas.microsoft.com/office/drawing/2014/main" id="{0AF3374C-1472-3249-9067-DEEAA71C71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732DDF16-2319-2A40-952E-BE2CB482D26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7912" y="1174420"/>
            <a:ext cx="4919004" cy="48418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400" b="0" i="0" cap="all" baseline="0">
                <a:solidFill>
                  <a:srgbClr val="D8117D"/>
                </a:solidFill>
                <a:latin typeface="Montserrat Medium" pitchFamily="2" charset="77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HERE TO EDIT</a:t>
            </a:r>
            <a:endParaRPr lang="en-US" dirty="0"/>
          </a:p>
        </p:txBody>
      </p:sp>
      <p:sp>
        <p:nvSpPr>
          <p:cNvPr id="19" name="Text Placeholder 21">
            <a:extLst>
              <a:ext uri="{FF2B5EF4-FFF2-40B4-BE49-F238E27FC236}">
                <a16:creationId xmlns:a16="http://schemas.microsoft.com/office/drawing/2014/main" id="{E6BA901B-1448-2545-B22D-5FBF136D9E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7911" y="1970232"/>
            <a:ext cx="10519353" cy="29591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FontTx/>
              <a:buNone/>
              <a:defRPr sz="1400" b="0" i="0">
                <a:solidFill>
                  <a:srgbClr val="3C3834"/>
                </a:solidFill>
                <a:latin typeface="Montserrat" pitchFamily="2" charset="77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here to edit Master text</a:t>
            </a:r>
          </a:p>
        </p:txBody>
      </p:sp>
      <p:pic>
        <p:nvPicPr>
          <p:cNvPr id="16" name="Picture 15" descr="A picture containing food, clock&#10;&#10;Description automatically generated">
            <a:extLst>
              <a:ext uri="{FF2B5EF4-FFF2-40B4-BE49-F238E27FC236}">
                <a16:creationId xmlns:a16="http://schemas.microsoft.com/office/drawing/2014/main" id="{780AD137-F10D-8B40-BF13-31B4AD1351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8817" y="6075976"/>
            <a:ext cx="1229783" cy="300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0702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1BB3D8CE-8AC9-0545-9DD0-350DE22F7F5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924451" y="1371126"/>
            <a:ext cx="5559425" cy="48418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400" b="0" i="0" cap="all" baseline="0">
                <a:solidFill>
                  <a:srgbClr val="D8117D"/>
                </a:solidFill>
                <a:latin typeface="Montserrat Medium" pitchFamily="2" charset="77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HERE TO EDIT</a:t>
            </a:r>
            <a:endParaRPr lang="en-US" dirty="0"/>
          </a:p>
        </p:txBody>
      </p:sp>
      <p:sp>
        <p:nvSpPr>
          <p:cNvPr id="11" name="Text Placeholder 21">
            <a:extLst>
              <a:ext uri="{FF2B5EF4-FFF2-40B4-BE49-F238E27FC236}">
                <a16:creationId xmlns:a16="http://schemas.microsoft.com/office/drawing/2014/main" id="{A133D8FF-9071-2E43-9653-CF3DD075BB6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924451" y="2166938"/>
            <a:ext cx="5559424" cy="2959100"/>
          </a:xfrm>
          <a:prstGeom prst="rect">
            <a:avLst/>
          </a:prstGeom>
        </p:spPr>
        <p:txBody>
          <a:bodyPr/>
          <a:lstStyle>
            <a:lvl1pPr marL="285750" marR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D8117D"/>
              </a:buClr>
              <a:buSzTx/>
              <a:buFont typeface="Arial" panose="020B0604020202020204" pitchFamily="34" charset="0"/>
              <a:buChar char="•"/>
              <a:tabLst/>
              <a:defRPr sz="1400" b="0" i="0">
                <a:solidFill>
                  <a:srgbClr val="3C3834"/>
                </a:solidFill>
                <a:latin typeface="Montserrat" pitchFamily="2" charset="77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D8117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edit Master text styles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D8117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edit Master text styles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D8117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edit Master text styles</a:t>
            </a:r>
          </a:p>
          <a:p>
            <a:pPr lvl="0"/>
            <a:endParaRPr lang="en-GB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0ECD43F-B957-E841-AC76-13F6B9985325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0" y="0"/>
            <a:ext cx="5187950" cy="6858000"/>
          </a:xfrm>
          <a:prstGeom prst="rect">
            <a:avLst/>
          </a:prstGeom>
        </p:spPr>
        <p:txBody>
          <a:bodyPr anchor="ctr"/>
          <a:lstStyle>
            <a:lvl1pPr algn="ctr">
              <a:defRPr sz="1800" b="0" i="0">
                <a:latin typeface="Montserrat Medium" pitchFamily="2" charset="77"/>
              </a:defRPr>
            </a:lvl1pPr>
          </a:lstStyle>
          <a:p>
            <a:r>
              <a:rPr lang="en-US" dirty="0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14912117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whiteboard&#10;&#10;Description automatically generated">
            <a:extLst>
              <a:ext uri="{FF2B5EF4-FFF2-40B4-BE49-F238E27FC236}">
                <a16:creationId xmlns:a16="http://schemas.microsoft.com/office/drawing/2014/main" id="{96FCD3C1-BAC0-4E4E-A9EC-05E52113532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Picture 15" descr="A picture containing food, clock&#10;&#10;Description automatically generated">
            <a:extLst>
              <a:ext uri="{FF2B5EF4-FFF2-40B4-BE49-F238E27FC236}">
                <a16:creationId xmlns:a16="http://schemas.microsoft.com/office/drawing/2014/main" id="{780AD137-F10D-8B40-BF13-31B4AD1351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8817" y="6075976"/>
            <a:ext cx="1229783" cy="300416"/>
          </a:xfrm>
          <a:prstGeom prst="rect">
            <a:avLst/>
          </a:prstGeom>
        </p:spPr>
      </p:pic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10F72C8E-C3DB-3C4B-A92B-0D38FCDFB4F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32966" y="898813"/>
            <a:ext cx="11126066" cy="5060374"/>
          </a:xfrm>
          <a:prstGeom prst="rect">
            <a:avLst/>
          </a:prstGeom>
        </p:spPr>
        <p:txBody>
          <a:bodyPr anchor="ctr"/>
          <a:lstStyle>
            <a:lvl1pPr algn="ctr">
              <a:defRPr sz="1800" b="0" i="0">
                <a:solidFill>
                  <a:srgbClr val="3C3834"/>
                </a:solidFill>
                <a:latin typeface="Montserrat Medium" pitchFamily="2" charset="77"/>
              </a:defRPr>
            </a:lvl1pPr>
          </a:lstStyle>
          <a:p>
            <a:r>
              <a:rPr lang="en-US" dirty="0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41628372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able, beach, young, food&#10;&#10;Description automatically generated">
            <a:extLst>
              <a:ext uri="{FF2B5EF4-FFF2-40B4-BE49-F238E27FC236}">
                <a16:creationId xmlns:a16="http://schemas.microsoft.com/office/drawing/2014/main" id="{B22B8471-54B6-3348-B3DF-1A406C357BF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Picture 15" descr="A picture containing food, clock&#10;&#10;Description automatically generated">
            <a:extLst>
              <a:ext uri="{FF2B5EF4-FFF2-40B4-BE49-F238E27FC236}">
                <a16:creationId xmlns:a16="http://schemas.microsoft.com/office/drawing/2014/main" id="{780AD137-F10D-8B40-BF13-31B4AD1351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8817" y="6075976"/>
            <a:ext cx="1229783" cy="300416"/>
          </a:xfrm>
          <a:prstGeom prst="rect">
            <a:avLst/>
          </a:prstGeom>
        </p:spPr>
      </p:pic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CD24DFC0-12F1-9042-B827-EB467BFE2DC6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32966" y="898813"/>
            <a:ext cx="11126066" cy="5060374"/>
          </a:xfrm>
          <a:prstGeom prst="rect">
            <a:avLst/>
          </a:prstGeom>
        </p:spPr>
        <p:txBody>
          <a:bodyPr anchor="ctr"/>
          <a:lstStyle>
            <a:lvl1pPr algn="ctr">
              <a:defRPr sz="1800" b="0" i="0">
                <a:solidFill>
                  <a:srgbClr val="3C3834"/>
                </a:solidFill>
                <a:latin typeface="Montserrat Medium" pitchFamily="2" charset="77"/>
              </a:defRPr>
            </a:lvl1pPr>
          </a:lstStyle>
          <a:p>
            <a:r>
              <a:rPr lang="en-US" dirty="0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2273992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whiteboard, table, young, white&#10;&#10;Description automatically generated">
            <a:extLst>
              <a:ext uri="{FF2B5EF4-FFF2-40B4-BE49-F238E27FC236}">
                <a16:creationId xmlns:a16="http://schemas.microsoft.com/office/drawing/2014/main" id="{66191AA8-6FEC-104C-95FB-BF4E1C06CE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Picture 15" descr="A picture containing food, clock&#10;&#10;Description automatically generated">
            <a:extLst>
              <a:ext uri="{FF2B5EF4-FFF2-40B4-BE49-F238E27FC236}">
                <a16:creationId xmlns:a16="http://schemas.microsoft.com/office/drawing/2014/main" id="{780AD137-F10D-8B40-BF13-31B4AD1351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8817" y="6075976"/>
            <a:ext cx="1229783" cy="300416"/>
          </a:xfrm>
          <a:prstGeom prst="rect">
            <a:avLst/>
          </a:prstGeom>
        </p:spPr>
      </p:pic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6736045A-D51C-6640-A7FD-7C8F4B93980C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32966" y="898813"/>
            <a:ext cx="11126066" cy="5060374"/>
          </a:xfrm>
          <a:prstGeom prst="rect">
            <a:avLst/>
          </a:prstGeom>
        </p:spPr>
        <p:txBody>
          <a:bodyPr anchor="ctr"/>
          <a:lstStyle>
            <a:lvl1pPr algn="ctr">
              <a:defRPr sz="1800" b="0" i="0">
                <a:solidFill>
                  <a:srgbClr val="3C3834"/>
                </a:solidFill>
                <a:latin typeface="Montserrat Medium" pitchFamily="2" charset="77"/>
              </a:defRPr>
            </a:lvl1pPr>
          </a:lstStyle>
          <a:p>
            <a:r>
              <a:rPr lang="en-US" dirty="0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26550749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59538496-1476-9D41-938E-95648518B1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Picture 15" descr="A picture containing food, clock&#10;&#10;Description automatically generated">
            <a:extLst>
              <a:ext uri="{FF2B5EF4-FFF2-40B4-BE49-F238E27FC236}">
                <a16:creationId xmlns:a16="http://schemas.microsoft.com/office/drawing/2014/main" id="{780AD137-F10D-8B40-BF13-31B4AD1351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8817" y="6075976"/>
            <a:ext cx="1229783" cy="300416"/>
          </a:xfrm>
          <a:prstGeom prst="rect">
            <a:avLst/>
          </a:prstGeom>
        </p:spPr>
      </p:pic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644710E2-2B58-A141-BFA5-51FAD993911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32966" y="898813"/>
            <a:ext cx="11126066" cy="5060374"/>
          </a:xfrm>
          <a:prstGeom prst="rect">
            <a:avLst/>
          </a:prstGeom>
        </p:spPr>
        <p:txBody>
          <a:bodyPr anchor="ctr"/>
          <a:lstStyle>
            <a:lvl1pPr algn="ctr">
              <a:defRPr sz="1800" b="0" i="0">
                <a:solidFill>
                  <a:srgbClr val="3C3834"/>
                </a:solidFill>
                <a:latin typeface="Montserrat Medium" pitchFamily="2" charset="77"/>
              </a:defRPr>
            </a:lvl1pPr>
          </a:lstStyle>
          <a:p>
            <a:r>
              <a:rPr lang="en-US" dirty="0"/>
              <a:t>Insert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22312984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le of green broccoli&#10;&#10;Description automatically generated">
            <a:extLst>
              <a:ext uri="{FF2B5EF4-FFF2-40B4-BE49-F238E27FC236}">
                <a16:creationId xmlns:a16="http://schemas.microsoft.com/office/drawing/2014/main" id="{6A085270-A915-1D4B-9FAE-AB5D66AFD40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F4CC570-8160-4D52-82C0-A622E41AD1CD}"/>
              </a:ext>
            </a:extLst>
          </p:cNvPr>
          <p:cNvSpPr/>
          <p:nvPr userDrawn="1"/>
        </p:nvSpPr>
        <p:spPr>
          <a:xfrm>
            <a:off x="1918671" y="1763751"/>
            <a:ext cx="8354660" cy="3330498"/>
          </a:xfrm>
          <a:prstGeom prst="rect">
            <a:avLst/>
          </a:prstGeom>
          <a:solidFill>
            <a:srgbClr val="F9F8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0" name="Picture 9" descr="A picture containing food, clock&#10;&#10;Description automatically generated">
            <a:extLst>
              <a:ext uri="{FF2B5EF4-FFF2-40B4-BE49-F238E27FC236}">
                <a16:creationId xmlns:a16="http://schemas.microsoft.com/office/drawing/2014/main" id="{1616910C-B839-4786-BEFF-CA42BA056DC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8476" y="2044306"/>
            <a:ext cx="1755049" cy="42873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5250B41-2D05-4865-9F5F-9D0EED3C81A6}"/>
              </a:ext>
            </a:extLst>
          </p:cNvPr>
          <p:cNvSpPr txBox="1"/>
          <p:nvPr userDrawn="1"/>
        </p:nvSpPr>
        <p:spPr>
          <a:xfrm>
            <a:off x="2353210" y="3020474"/>
            <a:ext cx="7485580" cy="1107996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6600" b="1" i="0" dirty="0">
                <a:solidFill>
                  <a:srgbClr val="3C3834"/>
                </a:solidFill>
                <a:latin typeface="Montserrat" pitchFamily="2" charset="77"/>
                <a:cs typeface="Arial" panose="020B0604020202020204" pitchFamily="34" charset="0"/>
              </a:rPr>
              <a:t>THANK YOU  </a:t>
            </a:r>
          </a:p>
        </p:txBody>
      </p:sp>
    </p:spTree>
    <p:extLst>
      <p:ext uri="{BB962C8B-B14F-4D97-AF65-F5344CB8AC3E}">
        <p14:creationId xmlns:p14="http://schemas.microsoft.com/office/powerpoint/2010/main" val="13643518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unch of vegetables on a cutting board&#10;&#10;Description automatically generated">
            <a:extLst>
              <a:ext uri="{FF2B5EF4-FFF2-40B4-BE49-F238E27FC236}">
                <a16:creationId xmlns:a16="http://schemas.microsoft.com/office/drawing/2014/main" id="{AE74F313-54B8-1B46-95BE-72110E2D130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64732B9-8456-4750-AD87-5684897D7DA5}"/>
              </a:ext>
            </a:extLst>
          </p:cNvPr>
          <p:cNvSpPr/>
          <p:nvPr userDrawn="1"/>
        </p:nvSpPr>
        <p:spPr>
          <a:xfrm>
            <a:off x="1918671" y="1763751"/>
            <a:ext cx="8354660" cy="3330498"/>
          </a:xfrm>
          <a:prstGeom prst="rect">
            <a:avLst/>
          </a:prstGeom>
          <a:solidFill>
            <a:srgbClr val="F9F8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 descr="A picture containing food, clock&#10;&#10;Description automatically generated">
            <a:extLst>
              <a:ext uri="{FF2B5EF4-FFF2-40B4-BE49-F238E27FC236}">
                <a16:creationId xmlns:a16="http://schemas.microsoft.com/office/drawing/2014/main" id="{8FAC95FC-6F54-4DD7-A05A-55F0C8D4F01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8476" y="2044306"/>
            <a:ext cx="1755049" cy="42873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C4ECFCE-72B8-4DC4-960B-21240A76E808}"/>
              </a:ext>
            </a:extLst>
          </p:cNvPr>
          <p:cNvSpPr txBox="1"/>
          <p:nvPr userDrawn="1"/>
        </p:nvSpPr>
        <p:spPr>
          <a:xfrm>
            <a:off x="2353210" y="3020474"/>
            <a:ext cx="7485580" cy="1107996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6600" b="1" i="0" dirty="0">
                <a:solidFill>
                  <a:srgbClr val="3C3834"/>
                </a:solidFill>
                <a:latin typeface="Montserrat" pitchFamily="2" charset="77"/>
                <a:cs typeface="Arial" panose="020B0604020202020204" pitchFamily="34" charset="0"/>
              </a:rPr>
              <a:t>THANK YOU  </a:t>
            </a:r>
          </a:p>
        </p:txBody>
      </p:sp>
    </p:spTree>
    <p:extLst>
      <p:ext uri="{BB962C8B-B14F-4D97-AF65-F5344CB8AC3E}">
        <p14:creationId xmlns:p14="http://schemas.microsoft.com/office/powerpoint/2010/main" val="39171713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late of food&#10;&#10;Description automatically generated">
            <a:extLst>
              <a:ext uri="{FF2B5EF4-FFF2-40B4-BE49-F238E27FC236}">
                <a16:creationId xmlns:a16="http://schemas.microsoft.com/office/drawing/2014/main" id="{EAEEC24D-B449-1548-ADD2-7ED0886E59C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4795F8B-559B-44DC-B690-8A485051E62F}"/>
              </a:ext>
            </a:extLst>
          </p:cNvPr>
          <p:cNvSpPr/>
          <p:nvPr userDrawn="1"/>
        </p:nvSpPr>
        <p:spPr>
          <a:xfrm>
            <a:off x="1918671" y="1763751"/>
            <a:ext cx="8354660" cy="3330498"/>
          </a:xfrm>
          <a:prstGeom prst="rect">
            <a:avLst/>
          </a:prstGeom>
          <a:solidFill>
            <a:srgbClr val="F9F8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9" name="Picture 8" descr="A picture containing food, clock&#10;&#10;Description automatically generated">
            <a:extLst>
              <a:ext uri="{FF2B5EF4-FFF2-40B4-BE49-F238E27FC236}">
                <a16:creationId xmlns:a16="http://schemas.microsoft.com/office/drawing/2014/main" id="{A7C6A468-F7E5-4722-8079-EAF6F7BA968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8476" y="2044306"/>
            <a:ext cx="1755049" cy="42873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FE30300-57E0-4B57-902B-80C37EA4C824}"/>
              </a:ext>
            </a:extLst>
          </p:cNvPr>
          <p:cNvSpPr txBox="1"/>
          <p:nvPr userDrawn="1"/>
        </p:nvSpPr>
        <p:spPr>
          <a:xfrm>
            <a:off x="2353210" y="3020474"/>
            <a:ext cx="7485580" cy="1107996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6600" b="1" i="0" dirty="0">
                <a:solidFill>
                  <a:srgbClr val="3C3834"/>
                </a:solidFill>
                <a:latin typeface="Montserrat" pitchFamily="2" charset="77"/>
                <a:cs typeface="Arial" panose="020B0604020202020204" pitchFamily="34" charset="0"/>
              </a:rPr>
              <a:t>THANK YOU  </a:t>
            </a:r>
          </a:p>
        </p:txBody>
      </p:sp>
    </p:spTree>
    <p:extLst>
      <p:ext uri="{BB962C8B-B14F-4D97-AF65-F5344CB8AC3E}">
        <p14:creationId xmlns:p14="http://schemas.microsoft.com/office/powerpoint/2010/main" val="35407259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le of fresh fruit and vegetables&#10;&#10;Description automatically generated">
            <a:extLst>
              <a:ext uri="{FF2B5EF4-FFF2-40B4-BE49-F238E27FC236}">
                <a16:creationId xmlns:a16="http://schemas.microsoft.com/office/drawing/2014/main" id="{48BA4091-54B1-FE43-8490-95DB7346C63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1D95BA8-83B9-4AA9-B7E8-D393A8A951DA}"/>
              </a:ext>
            </a:extLst>
          </p:cNvPr>
          <p:cNvSpPr/>
          <p:nvPr userDrawn="1"/>
        </p:nvSpPr>
        <p:spPr>
          <a:xfrm>
            <a:off x="1918671" y="1763751"/>
            <a:ext cx="8354660" cy="3330498"/>
          </a:xfrm>
          <a:prstGeom prst="rect">
            <a:avLst/>
          </a:prstGeom>
          <a:solidFill>
            <a:srgbClr val="F9F8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7" name="Picture 6" descr="A picture containing food, clock&#10;&#10;Description automatically generated">
            <a:extLst>
              <a:ext uri="{FF2B5EF4-FFF2-40B4-BE49-F238E27FC236}">
                <a16:creationId xmlns:a16="http://schemas.microsoft.com/office/drawing/2014/main" id="{3CCBBD19-627B-4D23-9848-F4B41DD1FDD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8476" y="2044306"/>
            <a:ext cx="1755049" cy="42873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81BFE91-3590-4A4E-93D7-5942F7801316}"/>
              </a:ext>
            </a:extLst>
          </p:cNvPr>
          <p:cNvSpPr txBox="1"/>
          <p:nvPr userDrawn="1"/>
        </p:nvSpPr>
        <p:spPr>
          <a:xfrm>
            <a:off x="2353210" y="3020474"/>
            <a:ext cx="7485580" cy="1107996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6600" b="1" i="0" dirty="0">
                <a:solidFill>
                  <a:srgbClr val="3C3834"/>
                </a:solidFill>
                <a:latin typeface="Montserrat" pitchFamily="2" charset="77"/>
                <a:cs typeface="Arial" panose="020B0604020202020204" pitchFamily="34" charset="0"/>
              </a:rPr>
              <a:t>THANK YOU  </a:t>
            </a:r>
          </a:p>
        </p:txBody>
      </p:sp>
    </p:spTree>
    <p:extLst>
      <p:ext uri="{BB962C8B-B14F-4D97-AF65-F5344CB8AC3E}">
        <p14:creationId xmlns:p14="http://schemas.microsoft.com/office/powerpoint/2010/main" val="12676695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0187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white, man, sitting, photo&#10;&#10;Description automatically generated">
            <a:extLst>
              <a:ext uri="{FF2B5EF4-FFF2-40B4-BE49-F238E27FC236}">
                <a16:creationId xmlns:a16="http://schemas.microsoft.com/office/drawing/2014/main" id="{547B0ACB-33F5-497C-94AE-823D75FAFF4A}"/>
              </a:ext>
            </a:extLst>
          </p:cNvPr>
          <p:cNvPicPr>
            <a:picLocks noChangeAspect="1"/>
          </p:cNvPicPr>
          <p:nvPr userDrawn="1"/>
        </p:nvPicPr>
        <p:blipFill>
          <a:blip r:embed="rId2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 descr="A picture containing food, clock&#10;&#10;Description automatically generated">
            <a:extLst>
              <a:ext uri="{FF2B5EF4-FFF2-40B4-BE49-F238E27FC236}">
                <a16:creationId xmlns:a16="http://schemas.microsoft.com/office/drawing/2014/main" id="{7609E816-E659-074F-9643-6695266BE1B7}"/>
              </a:ext>
            </a:extLst>
          </p:cNvPr>
          <p:cNvPicPr>
            <a:picLocks noChangeAspect="1"/>
          </p:cNvPicPr>
          <p:nvPr userDrawn="1"/>
        </p:nvPicPr>
        <p:blipFill>
          <a:blip r:embed="rId2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8817" y="6075976"/>
            <a:ext cx="1229783" cy="300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794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58D832-327C-FDFC-CC9D-DA1268C07D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90E30DD-282A-D215-3A6E-425E23362E8C}"/>
              </a:ext>
            </a:extLst>
          </p:cNvPr>
          <p:cNvSpPr/>
          <p:nvPr/>
        </p:nvSpPr>
        <p:spPr>
          <a:xfrm>
            <a:off x="0" y="278083"/>
            <a:ext cx="10911840" cy="87402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Text Placeholder 1">
            <a:extLst>
              <a:ext uri="{FF2B5EF4-FFF2-40B4-BE49-F238E27FC236}">
                <a16:creationId xmlns:a16="http://schemas.microsoft.com/office/drawing/2014/main" id="{4C6FB879-B76E-0713-A35F-D5703922C81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0" y="473003"/>
            <a:ext cx="10911840" cy="484188"/>
          </a:xfrm>
        </p:spPr>
        <p:txBody>
          <a:bodyPr/>
          <a:lstStyle/>
          <a:p>
            <a:pPr algn="ctr"/>
            <a:r>
              <a:rPr lang="en-US" cap="none" dirty="0">
                <a:solidFill>
                  <a:schemeClr val="bg1"/>
                </a:solidFill>
              </a:rPr>
              <a:t>Autumn Lunch Menu</a:t>
            </a:r>
          </a:p>
        </p:txBody>
      </p:sp>
      <p:pic>
        <p:nvPicPr>
          <p:cNvPr id="1026" name="Picture 2" descr="The Dixie Grammar School | Independent School Leicestershire">
            <a:extLst>
              <a:ext uri="{FF2B5EF4-FFF2-40B4-BE49-F238E27FC236}">
                <a16:creationId xmlns:a16="http://schemas.microsoft.com/office/drawing/2014/main" id="{1736734D-218E-5CA2-9171-2B1768DF16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3600" y="291051"/>
            <a:ext cx="886460" cy="886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FDFCCEF-764D-4F0B-B9CE-9EBEAF756F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2522345"/>
              </p:ext>
            </p:extLst>
          </p:nvPr>
        </p:nvGraphicFramePr>
        <p:xfrm>
          <a:off x="689811" y="1282045"/>
          <a:ext cx="9922041" cy="5313143"/>
        </p:xfrm>
        <a:graphic>
          <a:graphicData uri="http://schemas.openxmlformats.org/drawingml/2006/table">
            <a:tbl>
              <a:tblPr firstRow="1" bandRow="1"/>
              <a:tblGrid>
                <a:gridCol w="1841097">
                  <a:extLst>
                    <a:ext uri="{9D8B030D-6E8A-4147-A177-3AD203B41FA5}">
                      <a16:colId xmlns:a16="http://schemas.microsoft.com/office/drawing/2014/main" val="1872024225"/>
                    </a:ext>
                  </a:extLst>
                </a:gridCol>
                <a:gridCol w="1601214">
                  <a:extLst>
                    <a:ext uri="{9D8B030D-6E8A-4147-A177-3AD203B41FA5}">
                      <a16:colId xmlns:a16="http://schemas.microsoft.com/office/drawing/2014/main" val="1793934144"/>
                    </a:ext>
                  </a:extLst>
                </a:gridCol>
                <a:gridCol w="1612859">
                  <a:extLst>
                    <a:ext uri="{9D8B030D-6E8A-4147-A177-3AD203B41FA5}">
                      <a16:colId xmlns:a16="http://schemas.microsoft.com/office/drawing/2014/main" val="3345603019"/>
                    </a:ext>
                  </a:extLst>
                </a:gridCol>
                <a:gridCol w="1631722">
                  <a:extLst>
                    <a:ext uri="{9D8B030D-6E8A-4147-A177-3AD203B41FA5}">
                      <a16:colId xmlns:a16="http://schemas.microsoft.com/office/drawing/2014/main" val="3054068587"/>
                    </a:ext>
                  </a:extLst>
                </a:gridCol>
                <a:gridCol w="1622291">
                  <a:extLst>
                    <a:ext uri="{9D8B030D-6E8A-4147-A177-3AD203B41FA5}">
                      <a16:colId xmlns:a16="http://schemas.microsoft.com/office/drawing/2014/main" val="730388520"/>
                    </a:ext>
                  </a:extLst>
                </a:gridCol>
                <a:gridCol w="1612858">
                  <a:extLst>
                    <a:ext uri="{9D8B030D-6E8A-4147-A177-3AD203B41FA5}">
                      <a16:colId xmlns:a16="http://schemas.microsoft.com/office/drawing/2014/main" val="108890227"/>
                    </a:ext>
                  </a:extLst>
                </a:gridCol>
              </a:tblGrid>
              <a:tr h="246840">
                <a:tc gridSpan="6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Week Commencing   7/9/26    28/9/26    2/11/26    23/11/26    14/12/26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4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535A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4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535A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4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535A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4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535A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4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535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9822"/>
                  </a:ext>
                </a:extLst>
              </a:tr>
              <a:tr h="3549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MONDAY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TUESDAY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WEDNESDAY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THURSDAY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FRIDAY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9912350"/>
                  </a:ext>
                </a:extLst>
              </a:tr>
              <a:tr h="89787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Main Meal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 kern="1200" dirty="0">
                          <a:solidFill>
                            <a:srgbClr val="57342B"/>
                          </a:solidFill>
                          <a:latin typeface="Calibri"/>
                          <a:ea typeface="+mn-ea"/>
                          <a:cs typeface="+mn-cs"/>
                        </a:rPr>
                        <a:t>Beef Meatballs with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 kern="1200" dirty="0">
                          <a:solidFill>
                            <a:srgbClr val="57342B"/>
                          </a:solidFill>
                          <a:latin typeface="Calibri"/>
                          <a:ea typeface="+mn-ea"/>
                          <a:cs typeface="+mn-cs"/>
                        </a:rPr>
                        <a:t>Tomato Sauce</a:t>
                      </a:r>
                    </a:p>
                  </a:txBody>
                  <a:tcPr marL="68150" marR="6815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kern="1200" dirty="0">
                          <a:solidFill>
                            <a:srgbClr val="57342B"/>
                          </a:solidFill>
                          <a:latin typeface="Calibri"/>
                          <a:ea typeface="+mn-ea"/>
                          <a:cs typeface="+mn-cs"/>
                        </a:rPr>
                        <a:t>Pepperoni Pizza</a:t>
                      </a:r>
                      <a:endParaRPr sz="1400" b="0" kern="1200" dirty="0">
                        <a:solidFill>
                          <a:srgbClr val="57342B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0850" marR="90850" marT="45425" marB="45425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 kern="1200" dirty="0">
                          <a:solidFill>
                            <a:srgbClr val="57342B"/>
                          </a:solidFill>
                          <a:latin typeface="Calibri"/>
                          <a:ea typeface="+mn-ea"/>
                          <a:cs typeface="+mn-cs"/>
                        </a:rPr>
                        <a:t>Roast Turkey</a:t>
                      </a:r>
                    </a:p>
                  </a:txBody>
                  <a:tcPr marL="68150" marR="6815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kern="1200" dirty="0">
                          <a:solidFill>
                            <a:srgbClr val="57342B"/>
                          </a:solidFill>
                          <a:latin typeface="Calibri"/>
                          <a:ea typeface="+mn-ea"/>
                          <a:cs typeface="+mn-cs"/>
                        </a:rPr>
                        <a:t>Mild Beef </a:t>
                      </a:r>
                      <a:r>
                        <a:rPr sz="1400" b="0" kern="1200" dirty="0">
                          <a:solidFill>
                            <a:srgbClr val="57342B"/>
                          </a:solidFill>
                          <a:latin typeface="Calibri"/>
                          <a:ea typeface="+mn-ea"/>
                          <a:cs typeface="+mn-cs"/>
                        </a:rPr>
                        <a:t>Chilli</a:t>
                      </a:r>
                    </a:p>
                  </a:txBody>
                  <a:tcPr marL="155575" marR="155575" marT="77800" marB="7780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kern="1200" dirty="0">
                          <a:solidFill>
                            <a:srgbClr val="57342B"/>
                          </a:solidFill>
                          <a:latin typeface="Calibri"/>
                          <a:ea typeface="+mn-ea"/>
                          <a:cs typeface="+mn-cs"/>
                        </a:rPr>
                        <a:t>Pupils’ Choice </a:t>
                      </a:r>
                      <a:endParaRPr sz="1400" b="0" kern="1200" dirty="0">
                        <a:solidFill>
                          <a:srgbClr val="57342B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68150" marR="6815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8424781"/>
                  </a:ext>
                </a:extLst>
              </a:tr>
              <a:tr h="115765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Vegetarian Meal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 kern="1200" dirty="0">
                          <a:solidFill>
                            <a:srgbClr val="57342B"/>
                          </a:solidFill>
                          <a:latin typeface="Calibri"/>
                          <a:ea typeface="+mn-ea"/>
                          <a:cs typeface="+mn-cs"/>
                        </a:rPr>
                        <a:t> Vegetable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 kern="1200" dirty="0">
                          <a:solidFill>
                            <a:srgbClr val="57342B"/>
                          </a:solidFill>
                          <a:latin typeface="Calibri"/>
                          <a:ea typeface="+mn-ea"/>
                          <a:cs typeface="+mn-cs"/>
                        </a:rPr>
                        <a:t>Meatballs with Tomato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 kern="1200" dirty="0">
                          <a:solidFill>
                            <a:srgbClr val="57342B"/>
                          </a:solidFill>
                          <a:latin typeface="Calibri"/>
                          <a:ea typeface="+mn-ea"/>
                          <a:cs typeface="+mn-cs"/>
                        </a:rPr>
                        <a:t>Sauce</a:t>
                      </a:r>
                    </a:p>
                  </a:txBody>
                  <a:tcPr marL="90850" marR="90850" marT="45425" marB="45425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0" kern="1200" dirty="0">
                          <a:solidFill>
                            <a:srgbClr val="57342B"/>
                          </a:solidFill>
                          <a:latin typeface="Calibri"/>
                          <a:ea typeface="+mn-ea"/>
                          <a:cs typeface="+mn-cs"/>
                        </a:rPr>
                        <a:t>Pizza Margarita</a:t>
                      </a:r>
                      <a:endParaRPr sz="1400" b="0" kern="1200" dirty="0">
                        <a:solidFill>
                          <a:srgbClr val="57342B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0850" marR="90850" marT="45425" marB="45425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kern="1200" dirty="0">
                          <a:solidFill>
                            <a:srgbClr val="57342B"/>
                          </a:solidFill>
                          <a:latin typeface="Calibri"/>
                          <a:ea typeface="+mn-ea"/>
                          <a:cs typeface="+mn-cs"/>
                        </a:rPr>
                        <a:t>Roast Quorn fillet</a:t>
                      </a:r>
                      <a:endParaRPr sz="1400" b="0" kern="1200" dirty="0">
                        <a:solidFill>
                          <a:srgbClr val="57342B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0850" marR="90850" marT="45425" marB="45425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kern="1200" dirty="0">
                          <a:solidFill>
                            <a:srgbClr val="57342B"/>
                          </a:solidFill>
                          <a:latin typeface="Calibri"/>
                          <a:ea typeface="+mn-ea"/>
                          <a:cs typeface="+mn-cs"/>
                        </a:rPr>
                        <a:t>Mild Bean Chilli</a:t>
                      </a:r>
                      <a:endParaRPr sz="1400" b="0" kern="1200" dirty="0">
                        <a:solidFill>
                          <a:srgbClr val="57342B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155575" marR="155575" marT="77800" marB="7780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400" b="0" kern="1200" dirty="0">
                        <a:solidFill>
                          <a:srgbClr val="57342B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0850" marR="90850" marT="45425" marB="45425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54707"/>
                  </a:ext>
                </a:extLst>
              </a:tr>
              <a:tr h="100663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On The Side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 kern="1200" dirty="0">
                          <a:solidFill>
                            <a:srgbClr val="57342B"/>
                          </a:solidFill>
                          <a:latin typeface="Calibri"/>
                          <a:ea typeface="+mn-ea"/>
                          <a:cs typeface="+mn-cs"/>
                        </a:rPr>
                        <a:t>Pasta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 kern="1200" dirty="0">
                          <a:solidFill>
                            <a:srgbClr val="57342B"/>
                          </a:solidFill>
                          <a:latin typeface="Calibri"/>
                          <a:ea typeface="+mn-ea"/>
                          <a:cs typeface="+mn-cs"/>
                        </a:rPr>
                        <a:t>Medley of Vegetables</a:t>
                      </a:r>
                    </a:p>
                  </a:txBody>
                  <a:tcPr marL="90850" marR="90850" marT="45425" marB="45425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 kern="1200" dirty="0">
                          <a:solidFill>
                            <a:srgbClr val="57342B"/>
                          </a:solidFill>
                          <a:latin typeface="Calibri"/>
                          <a:ea typeface="+mn-ea"/>
                          <a:cs typeface="+mn-cs"/>
                        </a:rPr>
                        <a:t>Cauliflower &amp;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 kern="1200" dirty="0">
                          <a:solidFill>
                            <a:srgbClr val="57342B"/>
                          </a:solidFill>
                          <a:latin typeface="Calibri"/>
                          <a:ea typeface="+mn-ea"/>
                          <a:cs typeface="+mn-cs"/>
                        </a:rPr>
                        <a:t>Carrots</a:t>
                      </a:r>
                    </a:p>
                  </a:txBody>
                  <a:tcPr marL="90850" marR="90850" marT="45425" marB="45425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 kern="1200">
                          <a:solidFill>
                            <a:srgbClr val="57342B"/>
                          </a:solidFill>
                          <a:latin typeface="Calibri"/>
                          <a:ea typeface="+mn-ea"/>
                          <a:cs typeface="+mn-cs"/>
                        </a:rPr>
                        <a:t>Mash Potatoes,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 kern="1200">
                          <a:solidFill>
                            <a:srgbClr val="57342B"/>
                          </a:solidFill>
                          <a:latin typeface="Calibri"/>
                          <a:ea typeface="+mn-ea"/>
                          <a:cs typeface="+mn-cs"/>
                        </a:rPr>
                        <a:t>Cabbage, Carrots,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 kern="1200">
                          <a:solidFill>
                            <a:srgbClr val="57342B"/>
                          </a:solidFill>
                          <a:latin typeface="Calibri"/>
                          <a:ea typeface="+mn-ea"/>
                          <a:cs typeface="+mn-cs"/>
                        </a:rPr>
                        <a:t>Broccoli Cheese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 kern="1200">
                          <a:solidFill>
                            <a:srgbClr val="57342B"/>
                          </a:solidFill>
                          <a:latin typeface="Calibri"/>
                          <a:ea typeface="+mn-ea"/>
                          <a:cs typeface="+mn-cs"/>
                        </a:rPr>
                        <a:t>&amp; Gravy</a:t>
                      </a:r>
                    </a:p>
                  </a:txBody>
                  <a:tcPr marL="90850" marR="90850" marT="45425" marB="45425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kern="1200" dirty="0">
                          <a:solidFill>
                            <a:srgbClr val="57342B"/>
                          </a:solidFill>
                          <a:latin typeface="Calibri"/>
                          <a:ea typeface="+mn-ea"/>
                          <a:cs typeface="+mn-cs"/>
                        </a:rPr>
                        <a:t>Rice, Wraps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 kern="1200" dirty="0">
                          <a:solidFill>
                            <a:srgbClr val="57342B"/>
                          </a:solidFill>
                          <a:latin typeface="Calibri"/>
                          <a:ea typeface="+mn-ea"/>
                          <a:cs typeface="+mn-cs"/>
                        </a:rPr>
                        <a:t>Broccoli &amp; Sweetcorn</a:t>
                      </a:r>
                    </a:p>
                  </a:txBody>
                  <a:tcPr marL="155575" marR="155575" marT="77800" marB="7780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400" b="0" kern="1200" dirty="0">
                        <a:solidFill>
                          <a:srgbClr val="57342B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0850" marR="90850" marT="45425" marB="45425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7755650"/>
                  </a:ext>
                </a:extLst>
              </a:tr>
              <a:tr h="63772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Other Options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kern="1200" noProof="0" dirty="0">
                          <a:solidFill>
                            <a:srgbClr val="57342B"/>
                          </a:solidFill>
                          <a:latin typeface="Calibri"/>
                          <a:ea typeface="+mn-ea"/>
                          <a:cs typeface="+mn-cs"/>
                        </a:rPr>
                        <a:t>Freshly Made Toasties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kern="1200" noProof="0" dirty="0">
                          <a:solidFill>
                            <a:srgbClr val="57342B"/>
                          </a:solidFill>
                          <a:latin typeface="Calibri"/>
                          <a:ea typeface="+mn-ea"/>
                          <a:cs typeface="+mn-cs"/>
                        </a:rPr>
                        <a:t>Baked Jacket Potato, Served With A Variety Of Toppings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kern="1200" noProof="0" dirty="0">
                          <a:solidFill>
                            <a:srgbClr val="57342B"/>
                          </a:solidFill>
                          <a:latin typeface="Calibri"/>
                          <a:ea typeface="+mn-ea"/>
                          <a:cs typeface="+mn-cs"/>
                        </a:rPr>
                        <a:t>Freshly Made Toasties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kern="1200" noProof="0" dirty="0">
                          <a:solidFill>
                            <a:srgbClr val="57342B"/>
                          </a:solidFill>
                          <a:latin typeface="Calibri"/>
                          <a:ea typeface="+mn-ea"/>
                          <a:cs typeface="+mn-cs"/>
                        </a:rPr>
                        <a:t>Baked Jacket Potato, Served With A Variety Of Toppings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kern="1200" noProof="0" dirty="0">
                          <a:solidFill>
                            <a:srgbClr val="57342B"/>
                          </a:solidFill>
                          <a:latin typeface="Calibri"/>
                          <a:ea typeface="+mn-ea"/>
                          <a:cs typeface="+mn-cs"/>
                        </a:rPr>
                        <a:t>Freshly Made Toasties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941084"/>
                  </a:ext>
                </a:extLst>
              </a:tr>
              <a:tr h="61752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Dessert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kern="1200" dirty="0">
                          <a:solidFill>
                            <a:srgbClr val="57342B"/>
                          </a:solidFill>
                          <a:latin typeface="Calibri"/>
                          <a:ea typeface="+mn-ea"/>
                          <a:cs typeface="+mn-cs"/>
                        </a:rPr>
                        <a:t>Carrot Cake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kern="1200" dirty="0">
                          <a:solidFill>
                            <a:srgbClr val="57342B"/>
                          </a:solidFill>
                          <a:latin typeface="Calibri"/>
                          <a:ea typeface="+mn-ea"/>
                          <a:cs typeface="+mn-cs"/>
                        </a:rPr>
                        <a:t>Fresh Fruit</a:t>
                      </a:r>
                    </a:p>
                  </a:txBody>
                  <a:tcPr marL="6300" marR="6300" marT="630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400" b="0" kern="1200" dirty="0">
                          <a:solidFill>
                            <a:srgbClr val="57342B"/>
                          </a:solidFill>
                          <a:latin typeface="Calibri"/>
                          <a:ea typeface="+mn-ea"/>
                          <a:cs typeface="+mn-cs"/>
                        </a:rPr>
                        <a:t>Fresh Fruit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400" b="0" kern="1200" dirty="0">
                          <a:solidFill>
                            <a:srgbClr val="57342B"/>
                          </a:solidFill>
                          <a:latin typeface="Calibri"/>
                          <a:ea typeface="+mn-ea"/>
                          <a:cs typeface="+mn-cs"/>
                        </a:rPr>
                        <a:t>Yoghurt</a:t>
                      </a:r>
                    </a:p>
                  </a:txBody>
                  <a:tcPr marL="6300" marR="6300" marT="630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kern="1200" dirty="0">
                          <a:solidFill>
                            <a:srgbClr val="57342B"/>
                          </a:solidFill>
                          <a:latin typeface="Calibri"/>
                          <a:ea typeface="+mn-ea"/>
                          <a:cs typeface="+mn-cs"/>
                        </a:rPr>
                        <a:t>Jam Cake and 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kern="1200" dirty="0">
                          <a:solidFill>
                            <a:srgbClr val="57342B"/>
                          </a:solidFill>
                          <a:latin typeface="Calibri"/>
                          <a:ea typeface="+mn-ea"/>
                          <a:cs typeface="+mn-cs"/>
                        </a:rPr>
                        <a:t>Custard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kern="1200" dirty="0">
                          <a:solidFill>
                            <a:srgbClr val="57342B"/>
                          </a:solidFill>
                          <a:latin typeface="Calibri"/>
                          <a:ea typeface="+mn-ea"/>
                          <a:cs typeface="+mn-cs"/>
                        </a:rPr>
                        <a:t>Fresh Fruit</a:t>
                      </a:r>
                      <a:endParaRPr sz="1400" b="0" kern="1200" dirty="0">
                        <a:solidFill>
                          <a:srgbClr val="57342B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6300" marR="6300" marT="630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400" b="0" kern="1200" dirty="0">
                          <a:solidFill>
                            <a:srgbClr val="57342B"/>
                          </a:solidFill>
                          <a:latin typeface="Calibri"/>
                          <a:ea typeface="+mn-ea"/>
                          <a:cs typeface="+mn-cs"/>
                        </a:rPr>
                        <a:t>Fresh Fruit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400" b="0" kern="1200" dirty="0">
                          <a:solidFill>
                            <a:srgbClr val="57342B"/>
                          </a:solidFill>
                          <a:latin typeface="Calibri"/>
                          <a:ea typeface="+mn-ea"/>
                          <a:cs typeface="+mn-cs"/>
                        </a:rPr>
                        <a:t>Yoghurt</a:t>
                      </a:r>
                    </a:p>
                  </a:txBody>
                  <a:tcPr marL="6300" marR="6300" marT="630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kern="1200" dirty="0">
                          <a:solidFill>
                            <a:srgbClr val="57342B"/>
                          </a:solidFill>
                          <a:latin typeface="Calibri"/>
                          <a:ea typeface="+mn-ea"/>
                          <a:cs typeface="+mn-cs"/>
                        </a:rPr>
                        <a:t>Banana and Custard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 kern="1200" dirty="0">
                          <a:solidFill>
                            <a:srgbClr val="57342B"/>
                          </a:solidFill>
                          <a:latin typeface="Calibri"/>
                          <a:ea typeface="+mn-ea"/>
                          <a:cs typeface="+mn-cs"/>
                        </a:rPr>
                        <a:t>Fresh Fruit</a:t>
                      </a:r>
                    </a:p>
                  </a:txBody>
                  <a:tcPr marL="6300" marR="6300" marT="630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9130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07817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8D8F79-8718-21EF-B349-6B02B755A0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8C30FCC-60C6-B4A9-27B8-A0594EE6A65F}"/>
              </a:ext>
            </a:extLst>
          </p:cNvPr>
          <p:cNvSpPr/>
          <p:nvPr/>
        </p:nvSpPr>
        <p:spPr>
          <a:xfrm>
            <a:off x="0" y="240376"/>
            <a:ext cx="10911840" cy="87402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Text Placeholder 1">
            <a:extLst>
              <a:ext uri="{FF2B5EF4-FFF2-40B4-BE49-F238E27FC236}">
                <a16:creationId xmlns:a16="http://schemas.microsoft.com/office/drawing/2014/main" id="{7798E507-4954-D3D5-3E64-F2B8EBE5A4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0" y="473003"/>
            <a:ext cx="10911840" cy="484188"/>
          </a:xfrm>
        </p:spPr>
        <p:txBody>
          <a:bodyPr/>
          <a:lstStyle/>
          <a:p>
            <a:pPr algn="ctr"/>
            <a:r>
              <a:rPr lang="en-US" cap="none" dirty="0">
                <a:solidFill>
                  <a:schemeClr val="bg1"/>
                </a:solidFill>
              </a:rPr>
              <a:t>Autumn Lunch Menu</a:t>
            </a:r>
          </a:p>
        </p:txBody>
      </p:sp>
      <p:pic>
        <p:nvPicPr>
          <p:cNvPr id="1026" name="Picture 2" descr="The Dixie Grammar School | Independent School Leicestershire">
            <a:extLst>
              <a:ext uri="{FF2B5EF4-FFF2-40B4-BE49-F238E27FC236}">
                <a16:creationId xmlns:a16="http://schemas.microsoft.com/office/drawing/2014/main" id="{971DA9F6-6490-A183-7E7C-A02ACDF47B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3600" y="291051"/>
            <a:ext cx="886460" cy="886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7C69CB0-814E-4D5A-9F36-911EFCAA9D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9048527"/>
              </p:ext>
            </p:extLst>
          </p:nvPr>
        </p:nvGraphicFramePr>
        <p:xfrm>
          <a:off x="781173" y="1152111"/>
          <a:ext cx="9878806" cy="5855416"/>
        </p:xfrm>
        <a:graphic>
          <a:graphicData uri="http://schemas.openxmlformats.org/drawingml/2006/table">
            <a:tbl>
              <a:tblPr firstRow="1" bandRow="1"/>
              <a:tblGrid>
                <a:gridCol w="1833074">
                  <a:extLst>
                    <a:ext uri="{9D8B030D-6E8A-4147-A177-3AD203B41FA5}">
                      <a16:colId xmlns:a16="http://schemas.microsoft.com/office/drawing/2014/main" val="1872024225"/>
                    </a:ext>
                  </a:extLst>
                </a:gridCol>
                <a:gridCol w="1594236">
                  <a:extLst>
                    <a:ext uri="{9D8B030D-6E8A-4147-A177-3AD203B41FA5}">
                      <a16:colId xmlns:a16="http://schemas.microsoft.com/office/drawing/2014/main" val="1793934144"/>
                    </a:ext>
                  </a:extLst>
                </a:gridCol>
                <a:gridCol w="1605832">
                  <a:extLst>
                    <a:ext uri="{9D8B030D-6E8A-4147-A177-3AD203B41FA5}">
                      <a16:colId xmlns:a16="http://schemas.microsoft.com/office/drawing/2014/main" val="3345603019"/>
                    </a:ext>
                  </a:extLst>
                </a:gridCol>
                <a:gridCol w="1624611">
                  <a:extLst>
                    <a:ext uri="{9D8B030D-6E8A-4147-A177-3AD203B41FA5}">
                      <a16:colId xmlns:a16="http://schemas.microsoft.com/office/drawing/2014/main" val="3054068587"/>
                    </a:ext>
                  </a:extLst>
                </a:gridCol>
                <a:gridCol w="1615222">
                  <a:extLst>
                    <a:ext uri="{9D8B030D-6E8A-4147-A177-3AD203B41FA5}">
                      <a16:colId xmlns:a16="http://schemas.microsoft.com/office/drawing/2014/main" val="730388520"/>
                    </a:ext>
                  </a:extLst>
                </a:gridCol>
                <a:gridCol w="1605831">
                  <a:extLst>
                    <a:ext uri="{9D8B030D-6E8A-4147-A177-3AD203B41FA5}">
                      <a16:colId xmlns:a16="http://schemas.microsoft.com/office/drawing/2014/main" val="108890227"/>
                    </a:ext>
                  </a:extLst>
                </a:gridCol>
              </a:tblGrid>
              <a:tr h="332535">
                <a:tc gridSpan="6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Week Commencing  14/9/26    5/10/26     9/11/26    30/11/26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4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535A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4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535A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4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535A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4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535A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4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535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9822"/>
                  </a:ext>
                </a:extLst>
              </a:tr>
              <a:tr h="33253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MONDAY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TUESDAY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WEDNESDAY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THURSDAY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FRIDAY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9912350"/>
                  </a:ext>
                </a:extLst>
              </a:tr>
              <a:tr h="12972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Main Meal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GB" sz="1400" b="0" i="0" u="none" strike="noStrike" cap="none" dirty="0">
                          <a:solidFill>
                            <a:srgbClr val="57342B"/>
                          </a:solidFill>
                          <a:latin typeface="Calibri"/>
                          <a:ea typeface="+mn-ea"/>
                          <a:cs typeface="Arial"/>
                          <a:sym typeface="Arial"/>
                        </a:rPr>
                        <a:t>Gloucester Sausages</a:t>
                      </a:r>
                      <a:endParaRPr sz="1400" b="0" i="0" u="none" strike="noStrike" cap="none" dirty="0">
                        <a:solidFill>
                          <a:srgbClr val="57342B"/>
                        </a:solidFill>
                        <a:latin typeface="Calibri"/>
                        <a:ea typeface="+mn-ea"/>
                        <a:cs typeface="Arial"/>
                        <a:sym typeface="Arial"/>
                      </a:endParaRPr>
                    </a:p>
                  </a:txBody>
                  <a:tcPr marL="25400" marR="25400" marT="25400" marB="2540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sz="1400" b="0" i="0" u="none" strike="noStrike" cap="none" dirty="0">
                          <a:solidFill>
                            <a:srgbClr val="57342B"/>
                          </a:solidFill>
                          <a:latin typeface="Calibri"/>
                          <a:ea typeface="+mn-ea"/>
                          <a:cs typeface="Arial"/>
                          <a:sym typeface="Arial"/>
                        </a:rPr>
                        <a:t>Mildly Spiced</a:t>
                      </a:r>
                    </a:p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sz="1400" b="0" i="0" u="none" strike="noStrike" cap="none" dirty="0">
                          <a:solidFill>
                            <a:srgbClr val="57342B"/>
                          </a:solidFill>
                          <a:latin typeface="Calibri"/>
                          <a:ea typeface="+mn-ea"/>
                          <a:cs typeface="Arial"/>
                          <a:sym typeface="Arial"/>
                        </a:rPr>
                        <a:t>Chicken Curry</a:t>
                      </a:r>
                    </a:p>
                  </a:txBody>
                  <a:tcPr marL="25400" marR="25400" marT="25400" marB="2540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sz="1400" b="0" i="0" u="none" strike="noStrike" cap="none" dirty="0">
                          <a:solidFill>
                            <a:srgbClr val="57342B"/>
                          </a:solidFill>
                          <a:latin typeface="Calibri"/>
                          <a:ea typeface="+mn-ea"/>
                          <a:cs typeface="Arial"/>
                          <a:sym typeface="Arial"/>
                        </a:rPr>
                        <a:t>Beef Bolognese</a:t>
                      </a:r>
                    </a:p>
                  </a:txBody>
                  <a:tcPr marL="25400" marR="25400" marT="25400" marB="2540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sz="1400" b="0" i="0" u="none" strike="noStrike" cap="none">
                          <a:solidFill>
                            <a:srgbClr val="57342B"/>
                          </a:solidFill>
                          <a:latin typeface="Calibri"/>
                          <a:ea typeface="+mn-ea"/>
                          <a:cs typeface="Arial"/>
                          <a:sym typeface="Arial"/>
                        </a:rPr>
                        <a:t>Roast Chicken</a:t>
                      </a:r>
                    </a:p>
                  </a:txBody>
                  <a:tcPr marL="25400" marR="25400" marT="25400" marB="2540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sz="1400" b="0" i="0" u="none" strike="noStrike" cap="none" dirty="0">
                        <a:solidFill>
                          <a:srgbClr val="57342B"/>
                        </a:solidFill>
                        <a:latin typeface="Calibri"/>
                        <a:ea typeface="+mn-ea"/>
                        <a:cs typeface="Arial"/>
                        <a:sym typeface="Arial"/>
                      </a:endParaRPr>
                    </a:p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sz="1400" b="0" i="0" u="none" strike="noStrike" cap="none" dirty="0">
                          <a:solidFill>
                            <a:srgbClr val="57342B"/>
                          </a:solidFill>
                          <a:latin typeface="Calibri"/>
                          <a:ea typeface="+mn-ea"/>
                          <a:cs typeface="Arial"/>
                          <a:sym typeface="Arial"/>
                        </a:rPr>
                        <a:t>Fish Fingers</a:t>
                      </a:r>
                    </a:p>
                  </a:txBody>
                  <a:tcPr marL="25400" marR="25400" marT="25400" marB="2540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8424781"/>
                  </a:ext>
                </a:extLst>
              </a:tr>
              <a:tr h="7831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Vegetarian Meal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GB" sz="1900" b="0" i="0" u="none" strike="noStrike" cap="none" dirty="0">
                          <a:solidFill>
                            <a:srgbClr val="57342B"/>
                          </a:solidFill>
                          <a:latin typeface="Calibri"/>
                          <a:ea typeface="+mn-ea"/>
                          <a:cs typeface="Arial"/>
                          <a:sym typeface="Arial"/>
                        </a:rPr>
                        <a:t>Vegetarian Sausages</a:t>
                      </a:r>
                      <a:endParaRPr sz="1900" b="0" i="0" u="none" strike="noStrike" cap="none" dirty="0">
                        <a:solidFill>
                          <a:srgbClr val="57342B"/>
                        </a:solidFill>
                        <a:latin typeface="Calibri"/>
                        <a:ea typeface="+mn-ea"/>
                        <a:cs typeface="Arial"/>
                        <a:sym typeface="Arial"/>
                      </a:endParaRPr>
                    </a:p>
                  </a:txBody>
                  <a:tcPr marL="25400" marR="25400" marT="25400" marB="2540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sz="1400" b="0" i="0" u="none" strike="noStrike" cap="none" dirty="0">
                          <a:solidFill>
                            <a:srgbClr val="57342B"/>
                          </a:solidFill>
                          <a:latin typeface="Calibri"/>
                          <a:ea typeface="+mn-ea"/>
                          <a:cs typeface="Arial"/>
                          <a:sym typeface="Arial"/>
                        </a:rPr>
                        <a:t>Mildly Spiced</a:t>
                      </a:r>
                    </a:p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sz="1400" b="0" i="0" u="none" strike="noStrike" cap="none" dirty="0">
                          <a:solidFill>
                            <a:srgbClr val="57342B"/>
                          </a:solidFill>
                          <a:latin typeface="Calibri"/>
                          <a:ea typeface="+mn-ea"/>
                          <a:cs typeface="Arial"/>
                          <a:sym typeface="Arial"/>
                        </a:rPr>
                        <a:t>Chickpea &amp; Vegetable</a:t>
                      </a:r>
                    </a:p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sz="1400" b="0" i="0" u="none" strike="noStrike" cap="none" dirty="0">
                          <a:solidFill>
                            <a:srgbClr val="57342B"/>
                          </a:solidFill>
                          <a:latin typeface="Calibri"/>
                          <a:ea typeface="+mn-ea"/>
                          <a:cs typeface="Arial"/>
                          <a:sym typeface="Arial"/>
                        </a:rPr>
                        <a:t>Curry</a:t>
                      </a:r>
                    </a:p>
                  </a:txBody>
                  <a:tcPr marL="25400" marR="25400" marT="25400" marB="2540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sz="1400" b="0" i="0" u="none" strike="noStrike" cap="none" dirty="0">
                          <a:solidFill>
                            <a:srgbClr val="57342B"/>
                          </a:solidFill>
                          <a:latin typeface="Calibri"/>
                          <a:ea typeface="+mn-ea"/>
                          <a:cs typeface="Arial"/>
                          <a:sym typeface="Arial"/>
                        </a:rPr>
                        <a:t>Lentil Bolognese</a:t>
                      </a:r>
                    </a:p>
                  </a:txBody>
                  <a:tcPr marL="25400" marR="25400" marT="25400" marB="2540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sz="1400" b="0" i="0" u="none" strike="noStrike" cap="none" dirty="0">
                          <a:solidFill>
                            <a:srgbClr val="57342B"/>
                          </a:solidFill>
                          <a:latin typeface="Calibri"/>
                          <a:ea typeface="+mn-ea"/>
                          <a:cs typeface="Arial"/>
                          <a:sym typeface="Arial"/>
                        </a:rPr>
                        <a:t>Roast Quorn</a:t>
                      </a:r>
                    </a:p>
                  </a:txBody>
                  <a:tcPr marL="25400" marR="25400" marT="25400" marB="2540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sz="1400" b="0" i="0" u="none" strike="noStrike" cap="none">
                          <a:solidFill>
                            <a:srgbClr val="57342B"/>
                          </a:solidFill>
                          <a:latin typeface="Calibri"/>
                          <a:ea typeface="+mn-ea"/>
                          <a:cs typeface="Arial"/>
                          <a:sym typeface="Arial"/>
                        </a:rPr>
                        <a:t>Tofu Fingers</a:t>
                      </a:r>
                    </a:p>
                  </a:txBody>
                  <a:tcPr marL="25400" marR="25400" marT="25400" marB="2540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54707"/>
                  </a:ext>
                </a:extLst>
              </a:tr>
              <a:tr h="8298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On The Side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sz="1400" b="0" i="0" u="none" strike="noStrike" cap="none" dirty="0">
                          <a:solidFill>
                            <a:srgbClr val="57342B"/>
                          </a:solidFill>
                          <a:latin typeface="Calibri"/>
                          <a:ea typeface="+mn-ea"/>
                          <a:cs typeface="Arial"/>
                          <a:sym typeface="Arial"/>
                        </a:rPr>
                        <a:t>Homemade Focaccia</a:t>
                      </a:r>
                      <a:r>
                        <a:rPr lang="en-GB" sz="1400" b="0" i="0" u="none" strike="noStrike" cap="none" dirty="0">
                          <a:solidFill>
                            <a:srgbClr val="57342B"/>
                          </a:solidFill>
                          <a:latin typeface="Calibri"/>
                          <a:ea typeface="+mn-ea"/>
                          <a:cs typeface="Arial"/>
                          <a:sym typeface="Arial"/>
                        </a:rPr>
                        <a:t>, </a:t>
                      </a:r>
                    </a:p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sz="1400" b="0" i="0" u="none" strike="noStrike" cap="none" dirty="0" err="1">
                          <a:solidFill>
                            <a:srgbClr val="57342B"/>
                          </a:solidFill>
                          <a:latin typeface="Calibri"/>
                          <a:ea typeface="+mn-ea"/>
                          <a:cs typeface="Arial"/>
                          <a:sym typeface="Arial"/>
                        </a:rPr>
                        <a:t>Broccol</a:t>
                      </a:r>
                      <a:r>
                        <a:rPr lang="en-GB" sz="1400" b="0" i="0" u="none" strike="noStrike" cap="none" dirty="0" err="1">
                          <a:solidFill>
                            <a:srgbClr val="57342B"/>
                          </a:solidFill>
                          <a:latin typeface="Calibri"/>
                          <a:ea typeface="+mn-ea"/>
                          <a:cs typeface="Arial"/>
                          <a:sym typeface="Arial"/>
                        </a:rPr>
                        <a:t>i</a:t>
                      </a:r>
                      <a:r>
                        <a:rPr lang="en-GB" sz="1400" b="0" i="0" u="none" strike="noStrike" cap="none" dirty="0">
                          <a:solidFill>
                            <a:srgbClr val="57342B"/>
                          </a:solidFill>
                          <a:latin typeface="Calibri"/>
                          <a:ea typeface="+mn-ea"/>
                          <a:cs typeface="Arial"/>
                          <a:sym typeface="Arial"/>
                        </a:rPr>
                        <a:t> &amp; </a:t>
                      </a:r>
                      <a:r>
                        <a:rPr sz="1400" b="0" i="0" u="none" strike="noStrike" cap="none" dirty="0">
                          <a:solidFill>
                            <a:srgbClr val="57342B"/>
                          </a:solidFill>
                          <a:latin typeface="Calibri"/>
                          <a:ea typeface="+mn-ea"/>
                          <a:cs typeface="Arial"/>
                          <a:sym typeface="Arial"/>
                        </a:rPr>
                        <a:t>Green</a:t>
                      </a:r>
                    </a:p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sz="1400" b="0" i="0" u="none" strike="noStrike" cap="none" dirty="0">
                          <a:solidFill>
                            <a:srgbClr val="57342B"/>
                          </a:solidFill>
                          <a:latin typeface="Calibri"/>
                          <a:ea typeface="+mn-ea"/>
                          <a:cs typeface="Arial"/>
                          <a:sym typeface="Arial"/>
                        </a:rPr>
                        <a:t>Beans</a:t>
                      </a:r>
                    </a:p>
                  </a:txBody>
                  <a:tcPr marL="25400" marR="25400" marT="25400" marB="2540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sz="1400" b="0" i="0" u="none" strike="noStrike" cap="none" dirty="0">
                          <a:solidFill>
                            <a:srgbClr val="57342B"/>
                          </a:solidFill>
                          <a:latin typeface="Calibri"/>
                          <a:ea typeface="+mn-ea"/>
                          <a:cs typeface="Arial"/>
                          <a:sym typeface="Arial"/>
                        </a:rPr>
                        <a:t>Rice, Carrots &amp;</a:t>
                      </a:r>
                    </a:p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sz="1400" b="0" i="0" u="none" strike="noStrike" cap="none" dirty="0">
                          <a:solidFill>
                            <a:srgbClr val="57342B"/>
                          </a:solidFill>
                          <a:latin typeface="Calibri"/>
                          <a:ea typeface="+mn-ea"/>
                          <a:cs typeface="Arial"/>
                          <a:sym typeface="Arial"/>
                        </a:rPr>
                        <a:t>Sweetheart Cabbage</a:t>
                      </a:r>
                    </a:p>
                  </a:txBody>
                  <a:tcPr marL="25400" marR="25400" marT="25400" marB="2540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sz="1400" b="0" i="0" u="none" strike="noStrike" cap="none" dirty="0">
                          <a:solidFill>
                            <a:srgbClr val="57342B"/>
                          </a:solidFill>
                          <a:latin typeface="Calibri"/>
                          <a:ea typeface="+mn-ea"/>
                          <a:cs typeface="Arial"/>
                          <a:sym typeface="Arial"/>
                        </a:rPr>
                        <a:t>Pasta,</a:t>
                      </a:r>
                    </a:p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sz="1400" b="0" i="0" u="none" strike="noStrike" cap="none" dirty="0">
                          <a:solidFill>
                            <a:srgbClr val="57342B"/>
                          </a:solidFill>
                          <a:latin typeface="Calibri"/>
                          <a:ea typeface="+mn-ea"/>
                          <a:cs typeface="Arial"/>
                          <a:sym typeface="Arial"/>
                        </a:rPr>
                        <a:t>Peas &amp; Sweetcorn</a:t>
                      </a:r>
                    </a:p>
                  </a:txBody>
                  <a:tcPr marL="25400" marR="25400" marT="25400" marB="2540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sz="1400" b="0" i="0" u="none" strike="noStrike" cap="none" dirty="0">
                          <a:solidFill>
                            <a:srgbClr val="57342B"/>
                          </a:solidFill>
                          <a:latin typeface="Calibri"/>
                          <a:ea typeface="+mn-ea"/>
                          <a:cs typeface="Arial"/>
                          <a:sym typeface="Arial"/>
                        </a:rPr>
                        <a:t>Mashed Potatoes,</a:t>
                      </a:r>
                    </a:p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sz="1400" b="0" i="0" u="none" strike="noStrike" cap="none" dirty="0">
                          <a:solidFill>
                            <a:srgbClr val="57342B"/>
                          </a:solidFill>
                          <a:latin typeface="Calibri"/>
                          <a:ea typeface="+mn-ea"/>
                          <a:cs typeface="Arial"/>
                          <a:sym typeface="Arial"/>
                        </a:rPr>
                        <a:t>Carrots &amp; Green Beans</a:t>
                      </a:r>
                    </a:p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sz="1400" b="0" i="0" u="none" strike="noStrike" cap="none" dirty="0">
                          <a:solidFill>
                            <a:srgbClr val="57342B"/>
                          </a:solidFill>
                          <a:latin typeface="Calibri"/>
                          <a:ea typeface="+mn-ea"/>
                          <a:cs typeface="Arial"/>
                          <a:sym typeface="Arial"/>
                        </a:rPr>
                        <a:t>Cauliflower Cheese</a:t>
                      </a:r>
                    </a:p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sz="1400" b="0" i="0" u="none" strike="noStrike" cap="none" dirty="0">
                          <a:solidFill>
                            <a:srgbClr val="57342B"/>
                          </a:solidFill>
                          <a:latin typeface="Calibri"/>
                          <a:ea typeface="+mn-ea"/>
                          <a:cs typeface="Arial"/>
                          <a:sym typeface="Arial"/>
                        </a:rPr>
                        <a:t>Gravy</a:t>
                      </a:r>
                    </a:p>
                  </a:txBody>
                  <a:tcPr marL="25400" marR="25400" marT="25400" marB="2540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GB" sz="1400" b="0" i="0" u="none" strike="noStrike" cap="none" dirty="0">
                          <a:solidFill>
                            <a:srgbClr val="57342B"/>
                          </a:solidFill>
                          <a:latin typeface="Calibri"/>
                          <a:ea typeface="+mn-ea"/>
                          <a:cs typeface="Arial"/>
                          <a:sym typeface="Arial"/>
                        </a:rPr>
                        <a:t>Chips, </a:t>
                      </a:r>
                      <a:r>
                        <a:rPr sz="1400" b="0" i="0" u="none" strike="noStrike" cap="none" dirty="0">
                          <a:solidFill>
                            <a:srgbClr val="57342B"/>
                          </a:solidFill>
                          <a:latin typeface="Calibri"/>
                          <a:ea typeface="+mn-ea"/>
                          <a:cs typeface="Arial"/>
                          <a:sym typeface="Arial"/>
                        </a:rPr>
                        <a:t>Beans</a:t>
                      </a:r>
                      <a:r>
                        <a:rPr lang="en-GB" sz="1400" b="0" i="0" u="none" strike="noStrike" cap="none" dirty="0">
                          <a:solidFill>
                            <a:srgbClr val="57342B"/>
                          </a:solidFill>
                          <a:latin typeface="Calibri"/>
                          <a:ea typeface="+mn-ea"/>
                          <a:cs typeface="Arial"/>
                          <a:sym typeface="Arial"/>
                        </a:rPr>
                        <a:t> &amp; Peas</a:t>
                      </a:r>
                      <a:endParaRPr sz="1400" b="0" i="0" u="none" strike="noStrike" cap="none" dirty="0">
                        <a:solidFill>
                          <a:srgbClr val="57342B"/>
                        </a:solidFill>
                        <a:latin typeface="Calibri"/>
                        <a:ea typeface="+mn-ea"/>
                        <a:cs typeface="Arial"/>
                        <a:sym typeface="Arial"/>
                      </a:endParaRPr>
                    </a:p>
                  </a:txBody>
                  <a:tcPr marL="25400" marR="25400" marT="25400" marB="2540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7755650"/>
                  </a:ext>
                </a:extLst>
              </a:tr>
              <a:tr h="77784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Other Options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0" u="none" strike="noStrike" kern="1200" cap="none" noProof="0" dirty="0">
                          <a:solidFill>
                            <a:srgbClr val="57342B"/>
                          </a:solidFill>
                          <a:latin typeface="Calibri"/>
                          <a:ea typeface="+mn-ea"/>
                          <a:cs typeface="Arial"/>
                        </a:rPr>
                        <a:t>Baked Jacket Potato, Served With A Variety Of Toppings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0" u="none" strike="noStrike" kern="1200" cap="none" noProof="0" dirty="0">
                          <a:solidFill>
                            <a:srgbClr val="57342B"/>
                          </a:solidFill>
                          <a:latin typeface="Calibri"/>
                          <a:ea typeface="+mn-ea"/>
                          <a:cs typeface="Arial"/>
                        </a:rPr>
                        <a:t>Freshly Made Paninis Served With A Selection Of Fillings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0" u="none" strike="noStrike" kern="1200" cap="none" noProof="0" dirty="0">
                          <a:solidFill>
                            <a:srgbClr val="57342B"/>
                          </a:solidFill>
                          <a:latin typeface="Calibri"/>
                          <a:ea typeface="+mn-ea"/>
                          <a:cs typeface="Arial"/>
                        </a:rPr>
                        <a:t>Baked Jacket Potato, Served With A Variety Of Toppings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0" u="none" strike="noStrike" kern="1200" cap="none" noProof="0" dirty="0">
                          <a:solidFill>
                            <a:srgbClr val="57342B"/>
                          </a:solidFill>
                          <a:latin typeface="Calibri"/>
                          <a:ea typeface="+mn-ea"/>
                          <a:cs typeface="Arial"/>
                        </a:rPr>
                        <a:t>Freshly Made Paninis Served With A Selection Of Fillings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0" u="none" strike="noStrike" kern="1200" cap="none" noProof="0" dirty="0">
                          <a:solidFill>
                            <a:srgbClr val="57342B"/>
                          </a:solidFill>
                          <a:latin typeface="Calibri"/>
                          <a:ea typeface="+mn-ea"/>
                          <a:cs typeface="Arial"/>
                        </a:rPr>
                        <a:t>Baked Jacket Potato, Served With A Variety Of Toppings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941084"/>
                  </a:ext>
                </a:extLst>
              </a:tr>
              <a:tr h="57857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Dessert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sz="1400" b="0" i="0" u="none" strike="noStrike" cap="none" dirty="0">
                          <a:solidFill>
                            <a:srgbClr val="57342B"/>
                          </a:solidFill>
                          <a:latin typeface="Calibri"/>
                          <a:ea typeface="+mn-ea"/>
                          <a:cs typeface="Arial"/>
                          <a:sym typeface="Arial"/>
                        </a:rPr>
                        <a:t>Fresh Fruit </a:t>
                      </a:r>
                      <a:endParaRPr lang="en-GB" sz="1400" b="0" i="0" u="none" strike="noStrike" cap="none" dirty="0">
                        <a:solidFill>
                          <a:srgbClr val="57342B"/>
                        </a:solidFill>
                        <a:latin typeface="Calibri"/>
                        <a:ea typeface="+mn-ea"/>
                        <a:cs typeface="Arial"/>
                        <a:sym typeface="Arial"/>
                      </a:endParaRPr>
                    </a:p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sz="1400" b="0" i="0" u="none" strike="noStrike" cap="none" dirty="0">
                          <a:solidFill>
                            <a:srgbClr val="57342B"/>
                          </a:solidFill>
                          <a:latin typeface="Calibri"/>
                          <a:ea typeface="+mn-ea"/>
                          <a:cs typeface="Arial"/>
                          <a:sym typeface="Arial"/>
                        </a:rPr>
                        <a:t>Yoghurt</a:t>
                      </a:r>
                    </a:p>
                  </a:txBody>
                  <a:tcPr marL="25400" marR="25400" marT="25400" marB="2540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GB" sz="1400" b="0" i="0" u="none" strike="noStrike" cap="none" dirty="0">
                          <a:solidFill>
                            <a:srgbClr val="57342B"/>
                          </a:solidFill>
                          <a:latin typeface="Calibri"/>
                          <a:ea typeface="+mn-ea"/>
                          <a:cs typeface="Arial"/>
                          <a:sym typeface="Arial"/>
                        </a:rPr>
                        <a:t>Sticky Toffee </a:t>
                      </a:r>
                    </a:p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GB" sz="1400" b="0" i="0" u="none" strike="noStrike" cap="none" dirty="0">
                          <a:solidFill>
                            <a:srgbClr val="57342B"/>
                          </a:solidFill>
                          <a:latin typeface="Calibri"/>
                          <a:ea typeface="+mn-ea"/>
                          <a:cs typeface="Arial"/>
                          <a:sym typeface="Arial"/>
                        </a:rPr>
                        <a:t>Pudding</a:t>
                      </a:r>
                      <a:r>
                        <a:rPr sz="1400" b="0" i="0" u="none" strike="noStrike" cap="none" dirty="0">
                          <a:solidFill>
                            <a:srgbClr val="57342B"/>
                          </a:solidFill>
                          <a:latin typeface="Calibri"/>
                          <a:ea typeface="+mn-ea"/>
                          <a:cs typeface="Arial"/>
                          <a:sym typeface="Arial"/>
                        </a:rPr>
                        <a:t> &amp;</a:t>
                      </a:r>
                    </a:p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sz="1400" b="0" i="0" u="none" strike="noStrike" cap="none" dirty="0">
                          <a:solidFill>
                            <a:srgbClr val="57342B"/>
                          </a:solidFill>
                          <a:latin typeface="Calibri"/>
                          <a:ea typeface="+mn-ea"/>
                          <a:cs typeface="Arial"/>
                          <a:sym typeface="Arial"/>
                        </a:rPr>
                        <a:t>Custard</a:t>
                      </a:r>
                    </a:p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sz="1400" b="0" i="0" u="none" strike="noStrike" cap="none" dirty="0">
                          <a:solidFill>
                            <a:srgbClr val="57342B"/>
                          </a:solidFill>
                          <a:latin typeface="Calibri"/>
                          <a:ea typeface="+mn-ea"/>
                          <a:cs typeface="Arial"/>
                          <a:sym typeface="Arial"/>
                        </a:rPr>
                        <a:t>Fresh Fruit</a:t>
                      </a:r>
                    </a:p>
                  </a:txBody>
                  <a:tcPr marL="25400" marR="25400" marT="25400" marB="2540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sz="1400" b="0" i="0" u="none" strike="noStrike" cap="none" dirty="0">
                          <a:solidFill>
                            <a:srgbClr val="57342B"/>
                          </a:solidFill>
                          <a:latin typeface="Calibri"/>
                          <a:ea typeface="+mn-ea"/>
                          <a:cs typeface="Arial"/>
                          <a:sym typeface="Arial"/>
                        </a:rPr>
                        <a:t>Fresh Fruit </a:t>
                      </a:r>
                      <a:endParaRPr lang="en-GB" sz="1400" b="0" i="0" u="none" strike="noStrike" cap="none" dirty="0">
                        <a:solidFill>
                          <a:srgbClr val="57342B"/>
                        </a:solidFill>
                        <a:latin typeface="Calibri"/>
                        <a:ea typeface="+mn-ea"/>
                        <a:cs typeface="Arial"/>
                        <a:sym typeface="Arial"/>
                      </a:endParaRPr>
                    </a:p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sz="1400" b="0" i="0" u="none" strike="noStrike" cap="none" dirty="0">
                          <a:solidFill>
                            <a:srgbClr val="57342B"/>
                          </a:solidFill>
                          <a:latin typeface="Calibri"/>
                          <a:ea typeface="+mn-ea"/>
                          <a:cs typeface="Arial"/>
                          <a:sym typeface="Arial"/>
                        </a:rPr>
                        <a:t>Yoghurt</a:t>
                      </a:r>
                    </a:p>
                  </a:txBody>
                  <a:tcPr marL="25400" marR="25400" marT="25400" marB="2540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GB" sz="1400" b="0" i="0" u="none" strike="noStrike" cap="none" dirty="0">
                          <a:solidFill>
                            <a:srgbClr val="57342B"/>
                          </a:solidFill>
                          <a:latin typeface="Calibri"/>
                          <a:ea typeface="+mn-ea"/>
                          <a:cs typeface="Arial"/>
                          <a:sym typeface="Arial"/>
                        </a:rPr>
                        <a:t>Fruit Crumble </a:t>
                      </a:r>
                    </a:p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GB" sz="1400" b="0" i="0" u="none" strike="noStrike" cap="none" dirty="0">
                          <a:solidFill>
                            <a:srgbClr val="57342B"/>
                          </a:solidFill>
                          <a:latin typeface="Calibri"/>
                          <a:ea typeface="+mn-ea"/>
                          <a:cs typeface="Arial"/>
                          <a:sym typeface="Arial"/>
                        </a:rPr>
                        <a:t>and Custard</a:t>
                      </a:r>
                      <a:endParaRPr sz="1400" b="0" i="0" u="none" strike="noStrike" cap="none" dirty="0">
                        <a:solidFill>
                          <a:srgbClr val="57342B"/>
                        </a:solidFill>
                        <a:latin typeface="Calibri"/>
                        <a:ea typeface="+mn-ea"/>
                        <a:cs typeface="Arial"/>
                        <a:sym typeface="Arial"/>
                      </a:endParaRPr>
                    </a:p>
                  </a:txBody>
                  <a:tcPr marL="25400" marR="25400" marT="25400" marB="2540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sz="1400" b="0" i="0" u="none" strike="noStrike" cap="none" dirty="0">
                          <a:solidFill>
                            <a:srgbClr val="57342B"/>
                          </a:solidFill>
                          <a:latin typeface="Calibri"/>
                          <a:ea typeface="+mn-ea"/>
                          <a:cs typeface="Arial"/>
                          <a:sym typeface="Arial"/>
                        </a:rPr>
                        <a:t>Fresh Fruit &amp; Yoghurt</a:t>
                      </a:r>
                    </a:p>
                  </a:txBody>
                  <a:tcPr marL="25400" marR="25400" marT="25400" marB="2540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9130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04727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FF68B-FA7F-A73B-1B3D-1E1F7C565A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62E7F06-B2FC-C3C2-3811-03F7E3E118E8}"/>
              </a:ext>
            </a:extLst>
          </p:cNvPr>
          <p:cNvSpPr/>
          <p:nvPr/>
        </p:nvSpPr>
        <p:spPr>
          <a:xfrm>
            <a:off x="0" y="240376"/>
            <a:ext cx="10911840" cy="87402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Text Placeholder 1">
            <a:extLst>
              <a:ext uri="{FF2B5EF4-FFF2-40B4-BE49-F238E27FC236}">
                <a16:creationId xmlns:a16="http://schemas.microsoft.com/office/drawing/2014/main" id="{30B54C97-BB65-9F42-B330-48C54FBF39E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0" y="473003"/>
            <a:ext cx="10911840" cy="484188"/>
          </a:xfrm>
        </p:spPr>
        <p:txBody>
          <a:bodyPr/>
          <a:lstStyle/>
          <a:p>
            <a:pPr algn="ctr"/>
            <a:r>
              <a:rPr lang="en-US" cap="none" dirty="0">
                <a:solidFill>
                  <a:schemeClr val="bg1"/>
                </a:solidFill>
              </a:rPr>
              <a:t>Autumn Lunch Menu </a:t>
            </a:r>
          </a:p>
        </p:txBody>
      </p:sp>
      <p:pic>
        <p:nvPicPr>
          <p:cNvPr id="1026" name="Picture 2" descr="The Dixie Grammar School | Independent School Leicestershire">
            <a:extLst>
              <a:ext uri="{FF2B5EF4-FFF2-40B4-BE49-F238E27FC236}">
                <a16:creationId xmlns:a16="http://schemas.microsoft.com/office/drawing/2014/main" id="{281BDB90-5261-168B-FA7A-DA458D58C5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3600" y="291051"/>
            <a:ext cx="886460" cy="886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FFC91AF-42B7-BB23-5F75-CD51DEEA20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648583"/>
              </p:ext>
            </p:extLst>
          </p:nvPr>
        </p:nvGraphicFramePr>
        <p:xfrm>
          <a:off x="620751" y="1152111"/>
          <a:ext cx="10095375" cy="5398000"/>
        </p:xfrm>
        <a:graphic>
          <a:graphicData uri="http://schemas.openxmlformats.org/drawingml/2006/table">
            <a:tbl>
              <a:tblPr firstRow="1" bandRow="1"/>
              <a:tblGrid>
                <a:gridCol w="1873259">
                  <a:extLst>
                    <a:ext uri="{9D8B030D-6E8A-4147-A177-3AD203B41FA5}">
                      <a16:colId xmlns:a16="http://schemas.microsoft.com/office/drawing/2014/main" val="1872024225"/>
                    </a:ext>
                  </a:extLst>
                </a:gridCol>
                <a:gridCol w="1629186">
                  <a:extLst>
                    <a:ext uri="{9D8B030D-6E8A-4147-A177-3AD203B41FA5}">
                      <a16:colId xmlns:a16="http://schemas.microsoft.com/office/drawing/2014/main" val="1793934144"/>
                    </a:ext>
                  </a:extLst>
                </a:gridCol>
                <a:gridCol w="1641036">
                  <a:extLst>
                    <a:ext uri="{9D8B030D-6E8A-4147-A177-3AD203B41FA5}">
                      <a16:colId xmlns:a16="http://schemas.microsoft.com/office/drawing/2014/main" val="3345603019"/>
                    </a:ext>
                  </a:extLst>
                </a:gridCol>
                <a:gridCol w="1660228">
                  <a:extLst>
                    <a:ext uri="{9D8B030D-6E8A-4147-A177-3AD203B41FA5}">
                      <a16:colId xmlns:a16="http://schemas.microsoft.com/office/drawing/2014/main" val="3054068587"/>
                    </a:ext>
                  </a:extLst>
                </a:gridCol>
                <a:gridCol w="1650632">
                  <a:extLst>
                    <a:ext uri="{9D8B030D-6E8A-4147-A177-3AD203B41FA5}">
                      <a16:colId xmlns:a16="http://schemas.microsoft.com/office/drawing/2014/main" val="730388520"/>
                    </a:ext>
                  </a:extLst>
                </a:gridCol>
                <a:gridCol w="1641034">
                  <a:extLst>
                    <a:ext uri="{9D8B030D-6E8A-4147-A177-3AD203B41FA5}">
                      <a16:colId xmlns:a16="http://schemas.microsoft.com/office/drawing/2014/main" val="108890227"/>
                    </a:ext>
                  </a:extLst>
                </a:gridCol>
              </a:tblGrid>
              <a:tr h="338076">
                <a:tc gridSpan="6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Week Commencing  31/8/26  21/9/26   12/10/26    16/11/26    7/12/26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4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535A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4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535A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4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535A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4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535A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4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535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9822"/>
                  </a:ext>
                </a:extLst>
              </a:tr>
              <a:tr h="33807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400" b="1" dirty="0">
                        <a:solidFill>
                          <a:srgbClr val="6F2322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400" b="1" dirty="0">
                          <a:latin typeface="+mn-lt"/>
                        </a:rPr>
                        <a:t>MONDAY</a:t>
                      </a:r>
                      <a:endParaRPr lang="en-GB" sz="14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400" b="1" dirty="0">
                          <a:latin typeface="+mn-lt"/>
                        </a:rPr>
                        <a:t>TUESDAY</a:t>
                      </a:r>
                      <a:endParaRPr lang="en-GB" sz="14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400" b="1" dirty="0">
                          <a:latin typeface="+mn-lt"/>
                        </a:rPr>
                        <a:t>WEDNESDAY</a:t>
                      </a:r>
                      <a:endParaRPr lang="en-GB" sz="14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400" b="1" dirty="0">
                          <a:latin typeface="+mn-lt"/>
                        </a:rPr>
                        <a:t>THURSDAY</a:t>
                      </a:r>
                      <a:endParaRPr lang="en-GB" sz="14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400" b="1" dirty="0">
                          <a:latin typeface="+mn-lt"/>
                        </a:rPr>
                        <a:t>FRIDAY</a:t>
                      </a:r>
                      <a:endParaRPr lang="en-GB" sz="14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9912350"/>
                  </a:ext>
                </a:extLst>
              </a:tr>
              <a:tr h="145116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Main Meal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 i="0" u="none" strike="noStrike" cap="none" dirty="0">
                          <a:solidFill>
                            <a:schemeClr val="tx1"/>
                          </a:solidFill>
                          <a:latin typeface="Calibri"/>
                          <a:cs typeface="Arial"/>
                          <a:sym typeface="Arial"/>
                        </a:rPr>
                        <a:t>BBQ Chicken</a:t>
                      </a:r>
                    </a:p>
                  </a:txBody>
                  <a:tcPr marL="25400" marR="25400" marT="25400" marB="2540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 i="0" u="none" strike="noStrike" cap="none" dirty="0">
                          <a:solidFill>
                            <a:schemeClr val="tx1"/>
                          </a:solidFill>
                          <a:latin typeface="Calibri"/>
                          <a:cs typeface="Arial"/>
                          <a:sym typeface="Arial"/>
                        </a:rPr>
                        <a:t>Roast Pork</a:t>
                      </a:r>
                    </a:p>
                  </a:txBody>
                  <a:tcPr marL="25400" marR="25400" marT="25400" marB="2540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 i="0" u="none" strike="noStrike" cap="none" dirty="0">
                          <a:solidFill>
                            <a:schemeClr val="tx1"/>
                          </a:solidFill>
                          <a:latin typeface="Calibri"/>
                          <a:cs typeface="Arial"/>
                          <a:sym typeface="Arial"/>
                        </a:rPr>
                        <a:t>Pesto Chicken</a:t>
                      </a:r>
                    </a:p>
                  </a:txBody>
                  <a:tcPr marL="25400" marR="25400" marT="25400" marB="2540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0" u="none" strike="noStrike" cap="none" dirty="0">
                          <a:solidFill>
                            <a:schemeClr val="tx1"/>
                          </a:solidFill>
                          <a:latin typeface="Calibri"/>
                          <a:cs typeface="Arial"/>
                          <a:sym typeface="Arial"/>
                        </a:rPr>
                        <a:t>Ham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 i="0" u="none" strike="noStrike" cap="none" dirty="0">
                          <a:solidFill>
                            <a:schemeClr val="tx1"/>
                          </a:solidFill>
                          <a:latin typeface="Calibri"/>
                          <a:cs typeface="Arial"/>
                          <a:sym typeface="Arial"/>
                        </a:rPr>
                        <a:t>Macaroni</a:t>
                      </a:r>
                      <a:r>
                        <a:rPr lang="en-GB" sz="1400" b="0" i="0" u="none" strike="noStrike" cap="none" dirty="0">
                          <a:solidFill>
                            <a:schemeClr val="tx1"/>
                          </a:solidFill>
                          <a:latin typeface="Calibri"/>
                          <a:cs typeface="Arial"/>
                          <a:sym typeface="Arial"/>
                        </a:rPr>
                        <a:t> </a:t>
                      </a:r>
                      <a:r>
                        <a:rPr sz="1400" b="0" i="0" u="none" strike="noStrike" cap="none" dirty="0">
                          <a:solidFill>
                            <a:schemeClr val="tx1"/>
                          </a:solidFill>
                          <a:latin typeface="Calibri"/>
                          <a:cs typeface="Arial"/>
                          <a:sym typeface="Arial"/>
                        </a:rPr>
                        <a:t>Cheese</a:t>
                      </a:r>
                    </a:p>
                  </a:txBody>
                  <a:tcPr marL="25400" marR="25400" marT="25400" marB="2540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0" u="none" strike="noStrike" kern="1200" cap="none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Arial"/>
                          <a:sym typeface="Arial"/>
                        </a:rPr>
                        <a:t>Beef Burgers</a:t>
                      </a:r>
                      <a:endParaRPr sz="1400" b="0" i="0" u="none" strike="noStrike" kern="1200" cap="none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Arial"/>
                        <a:sym typeface="Arial"/>
                      </a:endParaRPr>
                    </a:p>
                  </a:txBody>
                  <a:tcPr marL="25400" marR="25400" marT="25400" marB="2540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8424781"/>
                  </a:ext>
                </a:extLst>
              </a:tr>
              <a:tr h="51732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Vegetarian Meal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 i="0" u="none" strike="noStrike" cap="none" dirty="0">
                          <a:solidFill>
                            <a:schemeClr val="tx1"/>
                          </a:solidFill>
                          <a:latin typeface="Calibri"/>
                          <a:cs typeface="Arial"/>
                          <a:sym typeface="Arial"/>
                        </a:rPr>
                        <a:t>BBQ </a:t>
                      </a:r>
                      <a:r>
                        <a:rPr lang="en-GB" sz="1400" b="0" i="0" u="none" strike="noStrike" cap="none" dirty="0">
                          <a:solidFill>
                            <a:schemeClr val="tx1"/>
                          </a:solidFill>
                          <a:latin typeface="Calibri"/>
                          <a:cs typeface="Arial"/>
                          <a:sym typeface="Arial"/>
                        </a:rPr>
                        <a:t>Fried Egg</a:t>
                      </a:r>
                      <a:endParaRPr sz="1400" b="0" i="0" u="none" strike="noStrike" cap="none" dirty="0">
                        <a:solidFill>
                          <a:schemeClr val="tx1"/>
                        </a:solidFill>
                        <a:latin typeface="Calibri"/>
                        <a:cs typeface="Arial"/>
                        <a:sym typeface="Arial"/>
                      </a:endParaRPr>
                    </a:p>
                  </a:txBody>
                  <a:tcPr marL="25400" marR="25400" marT="25400" marB="2540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 i="0" u="none" strike="noStrike" cap="none" dirty="0">
                          <a:solidFill>
                            <a:schemeClr val="tx1"/>
                          </a:solidFill>
                          <a:latin typeface="Calibri"/>
                          <a:cs typeface="Arial"/>
                          <a:sym typeface="Arial"/>
                        </a:rPr>
                        <a:t>Roast Quorn Fillet</a:t>
                      </a:r>
                    </a:p>
                  </a:txBody>
                  <a:tcPr marL="25400" marR="25400" marT="25400" marB="2540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0" u="none" strike="noStrike" cap="none" dirty="0">
                          <a:solidFill>
                            <a:schemeClr val="tx1"/>
                          </a:solidFill>
                          <a:latin typeface="Calibri"/>
                          <a:cs typeface="Arial"/>
                          <a:sym typeface="Arial"/>
                        </a:rPr>
                        <a:t>Pesto</a:t>
                      </a:r>
                      <a:r>
                        <a:rPr sz="1400" b="0" i="0" u="none" strike="noStrike" cap="none" dirty="0">
                          <a:solidFill>
                            <a:schemeClr val="tx1"/>
                          </a:solidFill>
                          <a:latin typeface="Calibri"/>
                          <a:cs typeface="Arial"/>
                          <a:sym typeface="Arial"/>
                        </a:rPr>
                        <a:t> Tofu</a:t>
                      </a:r>
                    </a:p>
                  </a:txBody>
                  <a:tcPr marL="25400" marR="25400" marT="25400" marB="2540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cs typeface="Arial"/>
                          <a:sym typeface="Arial"/>
                        </a:rPr>
                        <a:t>Macaroni </a:t>
                      </a:r>
                      <a:r>
                        <a:rPr lang="en-GB" sz="1400" b="0" i="0" u="none" strike="noStrike" cap="none" dirty="0">
                          <a:solidFill>
                            <a:schemeClr val="tx1"/>
                          </a:solidFill>
                          <a:latin typeface="Calibri"/>
                          <a:cs typeface="Arial"/>
                          <a:sym typeface="Arial"/>
                        </a:rPr>
                        <a:t>Cheese</a:t>
                      </a:r>
                    </a:p>
                  </a:txBody>
                  <a:tcPr marL="25400" marR="25400" marT="25400" marB="2540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0" u="none" strike="noStrike" kern="1200" cap="none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Arial"/>
                          <a:sym typeface="Arial"/>
                        </a:rPr>
                        <a:t>Chickpea and Mushroom Patties</a:t>
                      </a:r>
                      <a:endParaRPr sz="1400" b="0" i="0" u="none" strike="noStrike" kern="1200" cap="none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Arial"/>
                        <a:sym typeface="Arial"/>
                      </a:endParaRPr>
                    </a:p>
                  </a:txBody>
                  <a:tcPr marL="25400" marR="25400" marT="25400" marB="2540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54707"/>
                  </a:ext>
                </a:extLst>
              </a:tr>
              <a:tr h="8436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On The Side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cs typeface="Arial"/>
                          <a:sym typeface="Arial"/>
                        </a:rPr>
                        <a:t>Rice, Green Beans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cs typeface="Arial"/>
                          <a:sym typeface="Arial"/>
                        </a:rPr>
                        <a:t>&amp; Sweetcorn</a:t>
                      </a:r>
                    </a:p>
                  </a:txBody>
                  <a:tcPr marL="25400" marR="25400" marT="25400" marB="2540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 i="0" u="none" strike="noStrike" cap="none" dirty="0">
                          <a:solidFill>
                            <a:schemeClr val="tx1"/>
                          </a:solidFill>
                          <a:latin typeface="Calibri"/>
                          <a:cs typeface="Arial"/>
                          <a:sym typeface="Arial"/>
                        </a:rPr>
                        <a:t>Mash Potatoes,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 i="0" u="none" strike="noStrike" cap="none" dirty="0">
                          <a:solidFill>
                            <a:schemeClr val="tx1"/>
                          </a:solidFill>
                          <a:latin typeface="Calibri"/>
                          <a:cs typeface="Arial"/>
                          <a:sym typeface="Arial"/>
                        </a:rPr>
                        <a:t>Carrots &amp; Green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 i="0" u="none" strike="noStrike" cap="none" dirty="0">
                          <a:solidFill>
                            <a:schemeClr val="tx1"/>
                          </a:solidFill>
                          <a:latin typeface="Calibri"/>
                          <a:cs typeface="Arial"/>
                          <a:sym typeface="Arial"/>
                        </a:rPr>
                        <a:t>Beans, Cauliflower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 i="0" u="none" strike="noStrike" cap="none" dirty="0">
                          <a:solidFill>
                            <a:schemeClr val="tx1"/>
                          </a:solidFill>
                          <a:latin typeface="Calibri"/>
                          <a:cs typeface="Arial"/>
                          <a:sym typeface="Arial"/>
                        </a:rPr>
                        <a:t>Cheese, Gravy</a:t>
                      </a:r>
                    </a:p>
                  </a:txBody>
                  <a:tcPr marL="25400" marR="25400" marT="25400" marB="2540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0" u="none" strike="noStrike" cap="none" dirty="0">
                          <a:solidFill>
                            <a:schemeClr val="tx1"/>
                          </a:solidFill>
                          <a:latin typeface="Calibri"/>
                          <a:cs typeface="Arial"/>
                          <a:sym typeface="Arial"/>
                        </a:rPr>
                        <a:t>Lemon </a:t>
                      </a:r>
                      <a:r>
                        <a:rPr sz="1400" b="0" i="0" u="none" strike="noStrike" cap="none" dirty="0">
                          <a:solidFill>
                            <a:schemeClr val="tx1"/>
                          </a:solidFill>
                          <a:latin typeface="Calibri"/>
                          <a:cs typeface="Arial"/>
                          <a:sym typeface="Arial"/>
                        </a:rPr>
                        <a:t>Risotto</a:t>
                      </a:r>
                      <a:endParaRPr lang="en-GB" sz="1400" b="0" i="0" u="none" strike="noStrike" cap="none" dirty="0">
                        <a:solidFill>
                          <a:schemeClr val="tx1"/>
                        </a:solidFill>
                        <a:latin typeface="Calibri"/>
                        <a:cs typeface="Arial"/>
                        <a:sym typeface="Arial"/>
                      </a:endParaRP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0" u="none" strike="noStrike" cap="none" dirty="0">
                          <a:solidFill>
                            <a:schemeClr val="tx1"/>
                          </a:solidFill>
                          <a:latin typeface="Calibri"/>
                          <a:cs typeface="Arial"/>
                          <a:sym typeface="Arial"/>
                        </a:rPr>
                        <a:t>Peas and Cabbage</a:t>
                      </a:r>
                      <a:endParaRPr sz="1400" b="0" i="0" u="none" strike="noStrike" cap="none" dirty="0">
                        <a:solidFill>
                          <a:schemeClr val="tx1"/>
                        </a:solidFill>
                        <a:latin typeface="Calibri"/>
                        <a:cs typeface="Arial"/>
                        <a:sym typeface="Arial"/>
                      </a:endParaRPr>
                    </a:p>
                  </a:txBody>
                  <a:tcPr marL="25400" marR="25400" marT="25400" marB="2540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 i="0" u="none" strike="noStrike" cap="none" dirty="0">
                          <a:solidFill>
                            <a:schemeClr val="tx1"/>
                          </a:solidFill>
                          <a:latin typeface="Calibri"/>
                          <a:cs typeface="Arial"/>
                          <a:sym typeface="Arial"/>
                        </a:rPr>
                        <a:t>Broccoli &amp; Sweetcorn</a:t>
                      </a:r>
                    </a:p>
                  </a:txBody>
                  <a:tcPr marL="25400" marR="25400" marT="25400" marB="2540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0" u="none" strike="noStrike" kern="1200" cap="none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Arial"/>
                          <a:sym typeface="Arial"/>
                        </a:rPr>
                        <a:t>Chips, Beans &amp; Peas</a:t>
                      </a:r>
                      <a:endParaRPr sz="1400" b="0" i="0" u="none" strike="noStrike" kern="1200" cap="none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Arial"/>
                        <a:sym typeface="Arial"/>
                      </a:endParaRPr>
                    </a:p>
                  </a:txBody>
                  <a:tcPr marL="25400" marR="25400" marT="25400" marB="2540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7755650"/>
                  </a:ext>
                </a:extLst>
              </a:tr>
              <a:tr h="60746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Other Options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0" u="none" strike="noStrike" kern="1200" cap="none" noProof="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Arial"/>
                        </a:rPr>
                        <a:t>Baked Jacket Potato, Served With A Variety Of Toppings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0" u="none" strike="noStrike" kern="1200" cap="none" noProof="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Arial"/>
                        </a:rPr>
                        <a:t>Freshly Made Paninis Served With A Selection Of Fillings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0" u="none" strike="noStrike" kern="1200" cap="none" noProof="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Arial"/>
                        </a:rPr>
                        <a:t>Baked Jacket Potato, Served With A Variety Of Toppings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0" u="none" strike="noStrike" kern="1200" cap="none" noProof="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Arial"/>
                        </a:rPr>
                        <a:t>Freshly Made Paninis Served With A Selection Of Fillings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0" u="none" strike="noStrike" kern="1200" cap="none" noProof="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Arial"/>
                        </a:rPr>
                        <a:t>Baked Jacket Potato, Served With A Variety Of Toppings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941084"/>
                  </a:ext>
                </a:extLst>
              </a:tr>
              <a:tr h="60746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Dessert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0" u="none" strike="noStrike" cap="none" dirty="0">
                          <a:solidFill>
                            <a:schemeClr val="tx1"/>
                          </a:solidFill>
                          <a:latin typeface="Calibri"/>
                          <a:cs typeface="Arial"/>
                          <a:sym typeface="Arial"/>
                        </a:rPr>
                        <a:t>Fruit Crumble and Custard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0" u="none" strike="noStrike" cap="none" dirty="0">
                          <a:solidFill>
                            <a:schemeClr val="tx1"/>
                          </a:solidFill>
                          <a:latin typeface="Calibri"/>
                          <a:cs typeface="Arial"/>
                          <a:sym typeface="Arial"/>
                        </a:rPr>
                        <a:t>Fresh Fruit</a:t>
                      </a:r>
                      <a:endParaRPr sz="1400" b="0" i="0" u="none" strike="noStrike" cap="none" dirty="0">
                        <a:solidFill>
                          <a:schemeClr val="tx1"/>
                        </a:solidFill>
                        <a:latin typeface="Calibri"/>
                        <a:cs typeface="Arial"/>
                        <a:sym typeface="Arial"/>
                      </a:endParaRPr>
                    </a:p>
                  </a:txBody>
                  <a:tcPr marL="25400" marR="25400" marT="25400" marB="2540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0" u="none" strike="noStrike" cap="none" dirty="0">
                          <a:solidFill>
                            <a:schemeClr val="tx1"/>
                          </a:solidFill>
                          <a:latin typeface="Calibri"/>
                          <a:cs typeface="Arial"/>
                          <a:sym typeface="Arial"/>
                        </a:rPr>
                        <a:t>Fresh Fruit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0" u="none" strike="noStrike" cap="none" dirty="0">
                          <a:solidFill>
                            <a:schemeClr val="tx1"/>
                          </a:solidFill>
                          <a:latin typeface="Calibri"/>
                          <a:cs typeface="Arial"/>
                          <a:sym typeface="Arial"/>
                        </a:rPr>
                        <a:t>Yoghurt</a:t>
                      </a:r>
                      <a:endParaRPr sz="1400" b="0" i="0" u="none" strike="noStrike" cap="none" dirty="0">
                        <a:solidFill>
                          <a:schemeClr val="tx1"/>
                        </a:solidFill>
                        <a:latin typeface="Calibri"/>
                        <a:cs typeface="Arial"/>
                        <a:sym typeface="Arial"/>
                      </a:endParaRPr>
                    </a:p>
                  </a:txBody>
                  <a:tcPr marL="25400" marR="25400" marT="25400" marB="2540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0" u="none" strike="noStrike" cap="none" dirty="0">
                          <a:solidFill>
                            <a:schemeClr val="tx1"/>
                          </a:solidFill>
                          <a:latin typeface="Calibri"/>
                          <a:cs typeface="Arial"/>
                          <a:sym typeface="Arial"/>
                        </a:rPr>
                        <a:t>Cocoa Crinkle Cookies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400" b="0" i="0" u="none" strike="noStrike" cap="none" dirty="0">
                          <a:solidFill>
                            <a:schemeClr val="tx1"/>
                          </a:solidFill>
                          <a:latin typeface="Calibri"/>
                          <a:cs typeface="Arial"/>
                          <a:sym typeface="Arial"/>
                        </a:rPr>
                        <a:t>Fresh Fruit</a:t>
                      </a:r>
                    </a:p>
                  </a:txBody>
                  <a:tcPr marL="25400" marR="25400" marT="25400" marB="2540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 i="0" u="none" strike="noStrike" cap="none" dirty="0">
                          <a:solidFill>
                            <a:schemeClr val="tx1"/>
                          </a:solidFill>
                          <a:latin typeface="Calibri"/>
                          <a:cs typeface="Arial"/>
                          <a:sym typeface="Arial"/>
                        </a:rPr>
                        <a:t>Fresh Fruit </a:t>
                      </a:r>
                      <a:endParaRPr lang="en-GB" sz="1400" b="0" i="0" u="none" strike="noStrike" cap="none" dirty="0">
                        <a:solidFill>
                          <a:schemeClr val="tx1"/>
                        </a:solidFill>
                        <a:latin typeface="Calibri"/>
                        <a:cs typeface="Arial"/>
                        <a:sym typeface="Arial"/>
                      </a:endParaRP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 i="0" u="none" strike="noStrike" cap="none" dirty="0">
                          <a:solidFill>
                            <a:schemeClr val="tx1"/>
                          </a:solidFill>
                          <a:latin typeface="Calibri"/>
                          <a:cs typeface="Arial"/>
                          <a:sym typeface="Arial"/>
                        </a:rPr>
                        <a:t>Yoghurt</a:t>
                      </a:r>
                    </a:p>
                  </a:txBody>
                  <a:tcPr marL="25400" marR="25400" marT="25400" marB="2540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 i="0" u="none" strike="noStrike" cap="none" dirty="0">
                          <a:solidFill>
                            <a:schemeClr val="tx1"/>
                          </a:solidFill>
                          <a:latin typeface="Calibri"/>
                          <a:cs typeface="Arial"/>
                          <a:sym typeface="Arial"/>
                        </a:rPr>
                        <a:t>Rice Pudding 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 i="0" u="none" strike="noStrike" cap="none" dirty="0">
                          <a:solidFill>
                            <a:schemeClr val="tx1"/>
                          </a:solidFill>
                          <a:latin typeface="Calibri"/>
                          <a:cs typeface="Arial"/>
                          <a:sym typeface="Arial"/>
                        </a:rPr>
                        <a:t>with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 i="0" u="none" strike="noStrike" cap="none" dirty="0">
                          <a:solidFill>
                            <a:schemeClr val="tx1"/>
                          </a:solidFill>
                          <a:latin typeface="Calibri"/>
                          <a:cs typeface="Arial"/>
                          <a:sym typeface="Arial"/>
                        </a:rPr>
                        <a:t>Fruit Compote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 i="0" u="none" strike="noStrike" cap="none" dirty="0">
                          <a:solidFill>
                            <a:schemeClr val="tx1"/>
                          </a:solidFill>
                          <a:latin typeface="Calibri"/>
                          <a:cs typeface="Arial"/>
                          <a:sym typeface="Arial"/>
                        </a:rPr>
                        <a:t>Fresh Fruit</a:t>
                      </a:r>
                    </a:p>
                  </a:txBody>
                  <a:tcPr marL="25400" marR="25400" marT="25400" marB="2540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9130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542849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96fd6be3-8952-4674-a373-fb2566481eef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C266B277B010241A5E47D161F7338BE" ma:contentTypeVersion="16" ma:contentTypeDescription="Create a new document." ma:contentTypeScope="" ma:versionID="829711885726b3eba03f99fca78e7e82">
  <xsd:schema xmlns:xsd="http://www.w3.org/2001/XMLSchema" xmlns:xs="http://www.w3.org/2001/XMLSchema" xmlns:p="http://schemas.microsoft.com/office/2006/metadata/properties" xmlns:ns3="96fd6be3-8952-4674-a373-fb2566481eef" xmlns:ns4="787aed3d-2ee1-41b9-9e5d-1c9c6da02c2e" targetNamespace="http://schemas.microsoft.com/office/2006/metadata/properties" ma:root="true" ma:fieldsID="05ab18f4b3df3c50518c31a6ee7ba093" ns3:_="" ns4:_="">
    <xsd:import namespace="96fd6be3-8952-4674-a373-fb2566481eef"/>
    <xsd:import namespace="787aed3d-2ee1-41b9-9e5d-1c9c6da02c2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SystemTags" minOccurs="0"/>
                <xsd:element ref="ns3:MediaServiceSearchProperties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fd6be3-8952-4674-a373-fb2566481ee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_activity" ma:index="15" nillable="true" ma:displayName="_activity" ma:hidden="true" ma:internalName="_activity">
      <xsd:simpleType>
        <xsd:restriction base="dms:Note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20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7aed3d-2ee1-41b9-9e5d-1c9c6da02c2e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CE9F68C-B558-4D21-A0A2-DD73E26F0047}">
  <ds:schemaRefs>
    <ds:schemaRef ds:uri="http://schemas.openxmlformats.org/package/2006/metadata/core-properties"/>
    <ds:schemaRef ds:uri="http://purl.org/dc/terms/"/>
    <ds:schemaRef ds:uri="http://purl.org/dc/elements/1.1/"/>
    <ds:schemaRef ds:uri="96fd6be3-8952-4674-a373-fb2566481eef"/>
    <ds:schemaRef ds:uri="http://www.w3.org/XML/1998/namespace"/>
    <ds:schemaRef ds:uri="http://schemas.microsoft.com/office/2006/metadata/properties"/>
    <ds:schemaRef ds:uri="http://purl.org/dc/dcmitype/"/>
    <ds:schemaRef ds:uri="787aed3d-2ee1-41b9-9e5d-1c9c6da02c2e"/>
    <ds:schemaRef ds:uri="http://schemas.microsoft.com/office/2006/documentManagement/typ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1214C746-D9C6-4926-A948-8A0E20A2B7F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6fd6be3-8952-4674-a373-fb2566481eef"/>
    <ds:schemaRef ds:uri="787aed3d-2ee1-41b9-9e5d-1c9c6da02c2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1279AF0-B67F-4100-B29B-BB9ABB7F4BF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4432</TotalTime>
  <Words>437</Words>
  <Application>Microsoft Office PowerPoint</Application>
  <PresentationFormat>Widescreen</PresentationFormat>
  <Paragraphs>157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Montserrat</vt:lpstr>
      <vt:lpstr>Montserrat Medium</vt:lpstr>
      <vt:lpstr>1_Office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Joel Pankhurst</dc:creator>
  <cp:lastModifiedBy>FletcherL</cp:lastModifiedBy>
  <cp:revision>47</cp:revision>
  <cp:lastPrinted>2026-03-27T10:54:18Z</cp:lastPrinted>
  <dcterms:created xsi:type="dcterms:W3CDTF">2025-03-25T12:42:27Z</dcterms:created>
  <dcterms:modified xsi:type="dcterms:W3CDTF">2026-09-11T07:37:41Z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0x0101004C266B277B010241A5E47D161F7338BE</vt:lpwstr>
  </property>
</Properties>
</file>